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720" r:id="rId3"/>
    <p:sldMasterId id="2147483732" r:id="rId4"/>
  </p:sldMasterIdLst>
  <p:notesMasterIdLst>
    <p:notesMasterId r:id="rId13"/>
  </p:notesMasterIdLst>
  <p:sldIdLst>
    <p:sldId id="260" r:id="rId5"/>
    <p:sldId id="274" r:id="rId6"/>
    <p:sldId id="268" r:id="rId7"/>
    <p:sldId id="281" r:id="rId8"/>
    <p:sldId id="284" r:id="rId9"/>
    <p:sldId id="287" r:id="rId10"/>
    <p:sldId id="285" r:id="rId11"/>
    <p:sldId id="28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8EDFF"/>
    <a:srgbClr val="A0FEBD"/>
    <a:srgbClr val="26FA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26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992F5-2AC5-4DE6-BC73-B130543AF7AA}" type="datetimeFigureOut">
              <a:rPr lang="it-IT" smtClean="0"/>
              <a:pPr/>
              <a:t>29/11/2018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3DFBD-7705-4AEF-A1C0-9DE01EC6BC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0158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8453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it-IT" dirty="0" smtClean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141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2124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462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it-IT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058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94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162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5BA0A2EC-C546-4E36-9B04-D9364CEF4AE3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72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20E6E86C-F6D1-46D8-B35D-4EC7BC95F0BB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388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D3341C80-BB90-40AC-8FD2-BE2699B5FF29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121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5BA0A2EC-C546-4E36-9B04-D9364CEF4AE3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6890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C04694BA-62B0-4EA4-ADA4-231C611C2364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4615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94C7A422-1A80-4999-855F-7F2B35433D24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9408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17754D2C-94D6-4106-832F-AB8EAF64B33B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4661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A0AD47CC-CFCE-44BB-A88B-96437544B52C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6695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2A746F9A-E6BD-48E7-8A5C-806210A55D64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323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547813" y="6245225"/>
            <a:ext cx="63373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72450" y="6256338"/>
            <a:ext cx="514350" cy="412750"/>
          </a:xfrm>
        </p:spPr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D6EA9ACC-1572-4AEA-AAC6-9D3C263C865F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512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65D2FA0C-668C-4EAD-B432-43B12FB40185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11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C04694BA-62B0-4EA4-ADA4-231C611C2364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0398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D2762B1F-20C1-4050-B144-2E2B6D3F7465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5161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20E6E86C-F6D1-46D8-B35D-4EC7BC95F0BB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9703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D3341C80-BB90-40AC-8FD2-BE2699B5FF29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5071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31616BA9-170E-45EC-9E63-FAD755C11B52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9305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2D70777D-EA79-4A7B-B757-7082008EECD1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97000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9C6F1E95-E457-477E-B6A2-3A90FD112F4A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7255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724F6F6E-01CE-4C3D-B950-CEE5A936B28A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6411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0245A292-A345-4A00-9FC4-D8F6B637E9BA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88241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7E411F7E-9428-4682-A045-BB385BDA5AD2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13559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547813" y="6245225"/>
            <a:ext cx="63373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72450" y="6256338"/>
            <a:ext cx="514350" cy="412750"/>
          </a:xfrm>
        </p:spPr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3A116C08-611D-4D22-9F13-163C55A185BF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63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94C7A422-1A80-4999-855F-7F2B35433D24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82162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A0A713B2-5E92-4252-A63A-EA190A8C9707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51718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ACC84B58-880C-456E-B62F-BFB10F50202D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3022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17E9D5B7-4EAB-4476-B88B-789FE488F618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6944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289F11F3-6114-4D39-9D17-ADA04CD6141B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1946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31616BA9-170E-45EC-9E63-FAD755C11B52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663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2D70777D-EA79-4A7B-B757-7082008EECD1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0977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9C6F1E95-E457-477E-B6A2-3A90FD112F4A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07759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724F6F6E-01CE-4C3D-B950-CEE5A936B28A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90953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0245A292-A345-4A00-9FC4-D8F6B637E9BA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8585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7E411F7E-9428-4682-A045-BB385BDA5AD2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79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17754D2C-94D6-4106-832F-AB8EAF64B33B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58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547813" y="6245225"/>
            <a:ext cx="63373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72450" y="6256338"/>
            <a:ext cx="514350" cy="412750"/>
          </a:xfrm>
        </p:spPr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3A116C08-611D-4D22-9F13-163C55A185BF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9510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A0A713B2-5E92-4252-A63A-EA190A8C9707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52959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ACC84B58-880C-456E-B62F-BFB10F50202D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5890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17E9D5B7-4EAB-4476-B88B-789FE488F618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34506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289F11F3-6114-4D39-9D17-ADA04CD6141B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542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A0AD47CC-CFCE-44BB-A88B-96437544B52C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78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2A746F9A-E6BD-48E7-8A5C-806210A55D64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383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547813" y="6245225"/>
            <a:ext cx="63373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72450" y="6256338"/>
            <a:ext cx="514350" cy="412750"/>
          </a:xfrm>
        </p:spPr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D6EA9ACC-1572-4AEA-AAC6-9D3C263C865F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2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65D2FA0C-668C-4EAD-B432-43B12FB40185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77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D2762B1F-20C1-4050-B144-2E2B6D3F7465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0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3035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i="1">
                <a:latin typeface="Verdana"/>
                <a:ea typeface="+mn-ea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51275" y="6381750"/>
            <a:ext cx="3600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i="1">
                <a:latin typeface="Verdana"/>
                <a:ea typeface="ＭＳ Ｐゴシック" charset="0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381750"/>
            <a:ext cx="514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i="1"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it-IT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70610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3035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i="1">
                <a:latin typeface="Verdana"/>
                <a:ea typeface="+mn-ea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51275" y="6381750"/>
            <a:ext cx="3600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i="1">
                <a:latin typeface="Verdana"/>
                <a:ea typeface="ＭＳ Ｐゴシック" charset="0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381750"/>
            <a:ext cx="514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i="1"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it-IT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249526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3035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i="1">
                <a:latin typeface="Verdana"/>
                <a:ea typeface="+mn-ea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51275" y="6381750"/>
            <a:ext cx="3600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i="1">
                <a:latin typeface="Verdana"/>
                <a:ea typeface="ＭＳ Ｐゴシック" charset="0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381750"/>
            <a:ext cx="514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i="1"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it-IT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38991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3035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i="1">
                <a:latin typeface="Verdana"/>
                <a:ea typeface="+mn-ea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51275" y="6381750"/>
            <a:ext cx="3600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i="1">
                <a:latin typeface="Verdana"/>
                <a:ea typeface="ＭＳ Ｐゴシック" charset="0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it-IT" smtClean="0">
                <a:solidFill>
                  <a:srgbClr val="000000"/>
                </a:solidFill>
              </a:rPr>
              <a:t>Direzione Centrale Entrate                            03 dicembre 2015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381750"/>
            <a:ext cx="514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i="1"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it-IT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93222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197" y="389731"/>
            <a:ext cx="126047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358775" y="6297613"/>
            <a:ext cx="82772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1400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078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511176" y="1628899"/>
            <a:ext cx="6913563" cy="1440061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it-I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charset="0"/>
                <a:ea typeface="MS PGothic" charset="0"/>
              </a:rPr>
              <a:t>BANCA DATI APPALTI</a:t>
            </a:r>
            <a:endParaRPr lang="it-IT" sz="4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charset="0"/>
              <a:ea typeface="MS PGothic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it-IT" sz="1600" b="1" i="1" dirty="0" smtClean="0">
              <a:latin typeface="Verdana" charset="0"/>
              <a:ea typeface="MS PGothic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259632" y="3476234"/>
            <a:ext cx="7488832" cy="451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it-IT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charset="0"/>
                <a:ea typeface="MS PGothic" charset="0"/>
              </a:rPr>
              <a:t>Direzione Centrale </a:t>
            </a:r>
            <a:r>
              <a:rPr lang="it-IT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charset="0"/>
                <a:ea typeface="MS PGothic" charset="0"/>
              </a:rPr>
              <a:t>Entrate e</a:t>
            </a:r>
            <a:r>
              <a:rPr lang="it-IT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charset="0"/>
                <a:ea typeface="MS PGothic" charset="0"/>
              </a:rPr>
              <a:t> </a:t>
            </a:r>
            <a:r>
              <a:rPr lang="it-IT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charset="0"/>
                <a:ea typeface="MS PGothic" charset="0"/>
              </a:rPr>
              <a:t>Recupero Crediti</a:t>
            </a:r>
          </a:p>
        </p:txBody>
      </p:sp>
      <p:sp>
        <p:nvSpPr>
          <p:cNvPr id="6" name="Rettangolo 5"/>
          <p:cNvSpPr/>
          <p:nvPr/>
        </p:nvSpPr>
        <p:spPr>
          <a:xfrm>
            <a:off x="1223541" y="4109403"/>
            <a:ext cx="7488832" cy="451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it-IT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charset="0"/>
                <a:ea typeface="MS PGothic" charset="0"/>
              </a:rPr>
              <a:t>Direzione Centrale </a:t>
            </a:r>
            <a:r>
              <a:rPr lang="it-IT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charset="0"/>
                <a:ea typeface="MS PGothic" charset="0"/>
              </a:rPr>
              <a:t>Organizzazione e Sistemi Informativi</a:t>
            </a:r>
          </a:p>
        </p:txBody>
      </p:sp>
    </p:spTree>
    <p:extLst>
      <p:ext uri="{BB962C8B-B14F-4D97-AF65-F5344CB8AC3E}">
        <p14:creationId xmlns:p14="http://schemas.microsoft.com/office/powerpoint/2010/main" xmlns="" val="41636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594725" y="6543675"/>
            <a:ext cx="514350" cy="2698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70D516C7-5C0E-496A-92C7-16477A42DE4F}" type="slidenum">
              <a:rPr lang="it-IT" altLang="it-IT" i="0" smtClean="0">
                <a:solidFill>
                  <a:srgbClr val="000000"/>
                </a:solidFill>
              </a:rPr>
              <a:pPr eaLnBrk="1" hangingPunct="1">
                <a:defRPr/>
              </a:pPr>
              <a:t>2</a:t>
            </a:fld>
            <a:endParaRPr lang="it-IT" altLang="it-IT" i="0" smtClean="0">
              <a:solidFill>
                <a:srgbClr val="000000"/>
              </a:solidFill>
            </a:endParaRP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1789113" y="117450"/>
            <a:ext cx="7031037" cy="42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200" i="1" dirty="0" smtClean="0">
                <a:solidFill>
                  <a:srgbClr val="000000"/>
                </a:solidFill>
              </a:rPr>
              <a:t>BANCA DATI APPALTI</a:t>
            </a:r>
            <a:endParaRPr lang="it-IT" altLang="it-IT" b="1" i="1" dirty="0" smtClean="0">
              <a:solidFill>
                <a:srgbClr val="000000"/>
              </a:solidFill>
            </a:endParaRPr>
          </a:p>
        </p:txBody>
      </p:sp>
      <p:sp>
        <p:nvSpPr>
          <p:cNvPr id="15371" name="CasellaDiTesto 16"/>
          <p:cNvSpPr txBox="1">
            <a:spLocks noChangeArrowheads="1"/>
          </p:cNvSpPr>
          <p:nvPr/>
        </p:nvSpPr>
        <p:spPr bwMode="auto">
          <a:xfrm>
            <a:off x="2600203" y="623132"/>
            <a:ext cx="4032250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it-IT" b="1" dirty="0" smtClean="0">
                <a:solidFill>
                  <a:srgbClr val="0070C0"/>
                </a:solidFill>
                <a:latin typeface="Verdana" charset="0"/>
                <a:ea typeface="MS PGothic" charset="0"/>
                <a:cs typeface="MS PGothic" charset="0"/>
              </a:rPr>
              <a:t>APPALTI</a:t>
            </a:r>
            <a:endParaRPr lang="it-IT" b="1" dirty="0">
              <a:solidFill>
                <a:srgbClr val="0070C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it-IT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it-IT" dirty="0" smtClean="0">
                <a:solidFill>
                  <a:srgbClr val="000000"/>
                </a:solidFill>
              </a:rPr>
              <a:t>D.C.E.R.C. – D.C.O.S.I.</a:t>
            </a:r>
            <a:endParaRPr lang="it-IT" dirty="0">
              <a:solidFill>
                <a:srgbClr val="000000"/>
              </a:solidFill>
            </a:endParaRPr>
          </a:p>
        </p:txBody>
      </p:sp>
      <p:pic>
        <p:nvPicPr>
          <p:cNvPr id="24" name="Picture 4" descr="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197" y="173707"/>
            <a:ext cx="126047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Freccia circolare in su 32"/>
          <p:cNvSpPr/>
          <p:nvPr/>
        </p:nvSpPr>
        <p:spPr bwMode="auto">
          <a:xfrm rot="11908144">
            <a:off x="3303423" y="3297922"/>
            <a:ext cx="3600351" cy="905723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5556519" y="4582211"/>
            <a:ext cx="2543874" cy="1016408"/>
            <a:chOff x="5738751" y="3401260"/>
            <a:chExt cx="2855974" cy="1174397"/>
          </a:xfrm>
        </p:grpSpPr>
        <p:sp>
          <p:nvSpPr>
            <p:cNvPr id="26" name="Ovale 25"/>
            <p:cNvSpPr/>
            <p:nvPr/>
          </p:nvSpPr>
          <p:spPr bwMode="auto">
            <a:xfrm>
              <a:off x="5819325" y="3401260"/>
              <a:ext cx="2694827" cy="1174397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 smtClean="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endParaRPr>
            </a:p>
          </p:txBody>
        </p:sp>
        <p:sp>
          <p:nvSpPr>
            <p:cNvPr id="27" name="Rettangolo 26"/>
            <p:cNvSpPr/>
            <p:nvPr/>
          </p:nvSpPr>
          <p:spPr>
            <a:xfrm>
              <a:off x="5738751" y="3830128"/>
              <a:ext cx="2855974" cy="316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it-IT" altLang="it-IT" sz="1200" b="1" dirty="0" smtClean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I.N.P.S.</a:t>
              </a:r>
            </a:p>
          </p:txBody>
        </p:sp>
      </p:grpSp>
      <p:sp>
        <p:nvSpPr>
          <p:cNvPr id="30" name="CasellaDiTesto 29"/>
          <p:cNvSpPr txBox="1">
            <a:spLocks noChangeArrowheads="1"/>
          </p:cNvSpPr>
          <p:nvPr/>
        </p:nvSpPr>
        <p:spPr bwMode="auto">
          <a:xfrm>
            <a:off x="3712022" y="4275319"/>
            <a:ext cx="1808612" cy="8150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>
              <a:buNone/>
            </a:pPr>
            <a:endParaRPr lang="it-IT" altLang="it-IT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>
              <a:buNone/>
            </a:pPr>
            <a:r>
              <a:rPr lang="it-IT" altLang="it-IT" sz="1200" b="1" dirty="0" smtClean="0">
                <a:solidFill>
                  <a:srgbClr val="0070C0"/>
                </a:solidFill>
                <a:latin typeface="Verdana" pitchFamily="34" charset="0"/>
              </a:rPr>
              <a:t>APPALTATORE</a:t>
            </a:r>
          </a:p>
          <a:p>
            <a:pPr algn="ctr">
              <a:buNone/>
            </a:pPr>
            <a:r>
              <a:rPr lang="it-IT" altLang="it-IT" sz="1200" b="1" dirty="0" smtClean="0">
                <a:solidFill>
                  <a:srgbClr val="0070C0"/>
                </a:solidFill>
                <a:latin typeface="Verdana" pitchFamily="34" charset="0"/>
              </a:rPr>
              <a:t>SUBAPPALTATORE</a:t>
            </a:r>
          </a:p>
          <a:p>
            <a:pPr algn="ctr">
              <a:buNone/>
            </a:pPr>
            <a:endParaRPr lang="it-IT" altLang="it-IT" sz="1200" b="1" dirty="0" smtClean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34" name="Freccia circolare in su 33"/>
          <p:cNvSpPr/>
          <p:nvPr/>
        </p:nvSpPr>
        <p:spPr bwMode="auto">
          <a:xfrm rot="1290684">
            <a:off x="2629197" y="4860853"/>
            <a:ext cx="3600351" cy="905723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Ovale 30"/>
          <p:cNvSpPr/>
          <p:nvPr/>
        </p:nvSpPr>
        <p:spPr bwMode="auto">
          <a:xfrm>
            <a:off x="1275802" y="3466140"/>
            <a:ext cx="2400337" cy="1016408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it-IT" sz="1200" dirty="0" smtClean="0">
              <a:solidFill>
                <a:srgbClr val="000000"/>
              </a:solidFill>
              <a:latin typeface="Verdana" pitchFamily="34" charset="0"/>
              <a:ea typeface="MS PGothic" pitchFamily="34" charset="-128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1204033" y="3837313"/>
            <a:ext cx="2543874" cy="239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COMMITTENTE</a:t>
            </a:r>
          </a:p>
        </p:txBody>
      </p:sp>
      <p:pic>
        <p:nvPicPr>
          <p:cNvPr id="1026" name="Picture 2" descr="Risultati immagini per lente d'ingrandimen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7981" y="3875307"/>
            <a:ext cx="2580203" cy="258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CasellaDiTesto 16"/>
          <p:cNvSpPr txBox="1">
            <a:spLocks noChangeArrowheads="1"/>
          </p:cNvSpPr>
          <p:nvPr/>
        </p:nvSpPr>
        <p:spPr bwMode="auto">
          <a:xfrm>
            <a:off x="395536" y="2677521"/>
            <a:ext cx="2638871" cy="2769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it-IT" sz="1200" b="1" dirty="0" smtClean="0">
                <a:solidFill>
                  <a:srgbClr val="0070C0"/>
                </a:solidFill>
                <a:latin typeface="Verdana" charset="0"/>
                <a:ea typeface="MS PGothic" charset="0"/>
                <a:cs typeface="MS PGothic" charset="0"/>
              </a:rPr>
              <a:t>OBBLIGO SOLIDALE</a:t>
            </a:r>
            <a:endParaRPr lang="it-IT" sz="1200" b="1" dirty="0">
              <a:solidFill>
                <a:srgbClr val="0070C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37" name="Callout con freccia in giù 1"/>
          <p:cNvSpPr>
            <a:spLocks noChangeArrowheads="1"/>
          </p:cNvSpPr>
          <p:nvPr/>
        </p:nvSpPr>
        <p:spPr bwMode="auto">
          <a:xfrm>
            <a:off x="2651922" y="1615108"/>
            <a:ext cx="3928811" cy="898174"/>
          </a:xfrm>
          <a:prstGeom prst="downArrowCallout">
            <a:avLst>
              <a:gd name="adj1" fmla="val 88060"/>
              <a:gd name="adj2" fmla="val 58996"/>
              <a:gd name="adj3" fmla="val 22023"/>
              <a:gd name="adj4" fmla="val 68208"/>
            </a:avLst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1400" b="1" dirty="0" smtClean="0">
              <a:solidFill>
                <a:srgbClr val="0070C0"/>
              </a:solidFill>
              <a:ea typeface="MS PGothic" charset="0"/>
              <a:cs typeface="MS PGothic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sz="1400" b="1" dirty="0" smtClean="0">
                <a:solidFill>
                  <a:srgbClr val="0070C0"/>
                </a:solidFill>
                <a:ea typeface="MS PGothic" charset="0"/>
                <a:cs typeface="MS PGothic" charset="0"/>
              </a:rPr>
              <a:t>STIMOLARE INPUT/OUTPUT INFORMATIVO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sz="1400" b="1" dirty="0" smtClean="0">
                <a:solidFill>
                  <a:srgbClr val="0070C0"/>
                </a:solidFill>
                <a:ea typeface="MS PGothic" charset="0"/>
                <a:cs typeface="MS PGothic" charset="0"/>
              </a:rPr>
              <a:t>DA/VERSO IL COMMITTENTE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1400" b="1" dirty="0" smtClean="0">
              <a:solidFill>
                <a:srgbClr val="0070C0"/>
              </a:solidFill>
              <a:ea typeface="MS PGothic" charset="0"/>
              <a:cs typeface="MS PGothic" charset="0"/>
            </a:endParaRPr>
          </a:p>
        </p:txBody>
      </p:sp>
      <p:sp>
        <p:nvSpPr>
          <p:cNvPr id="40" name="Freccia a destra 39"/>
          <p:cNvSpPr/>
          <p:nvPr/>
        </p:nvSpPr>
        <p:spPr bwMode="auto">
          <a:xfrm>
            <a:off x="3193895" y="2585946"/>
            <a:ext cx="326412" cy="465388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1" name="CasellaDiTesto 16"/>
          <p:cNvSpPr txBox="1">
            <a:spLocks noChangeArrowheads="1"/>
          </p:cNvSpPr>
          <p:nvPr/>
        </p:nvSpPr>
        <p:spPr bwMode="auto">
          <a:xfrm>
            <a:off x="3589313" y="2665403"/>
            <a:ext cx="2638871" cy="2769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it-IT" sz="1200" b="1" dirty="0" smtClean="0">
                <a:solidFill>
                  <a:srgbClr val="0070C0"/>
                </a:solidFill>
                <a:latin typeface="Verdana" charset="0"/>
                <a:ea typeface="MS PGothic" charset="0"/>
                <a:cs typeface="MS PGothic" charset="0"/>
              </a:rPr>
              <a:t>INTERESSE DIRETTO</a:t>
            </a:r>
            <a:endParaRPr lang="it-IT" sz="1200" b="1" dirty="0">
              <a:solidFill>
                <a:srgbClr val="0070C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42" name="Freccia a destra 41"/>
          <p:cNvSpPr/>
          <p:nvPr/>
        </p:nvSpPr>
        <p:spPr bwMode="auto">
          <a:xfrm>
            <a:off x="6355226" y="2585946"/>
            <a:ext cx="326412" cy="465388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" name="CasellaDiTesto 42"/>
          <p:cNvSpPr txBox="1">
            <a:spLocks noChangeArrowheads="1"/>
          </p:cNvSpPr>
          <p:nvPr/>
        </p:nvSpPr>
        <p:spPr bwMode="auto">
          <a:xfrm>
            <a:off x="6741001" y="2480736"/>
            <a:ext cx="2192626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>
              <a:buNone/>
            </a:pPr>
            <a:r>
              <a:rPr lang="it-IT" altLang="it-IT" sz="1200" b="1" dirty="0" smtClean="0">
                <a:solidFill>
                  <a:srgbClr val="0070C0"/>
                </a:solidFill>
                <a:latin typeface="Verdana" pitchFamily="34" charset="0"/>
              </a:rPr>
              <a:t>CORRETTO ADEMPIMENTO CONTRIBUTIVO</a:t>
            </a:r>
          </a:p>
        </p:txBody>
      </p:sp>
    </p:spTree>
    <p:extLst>
      <p:ext uri="{BB962C8B-B14F-4D97-AF65-F5344CB8AC3E}">
        <p14:creationId xmlns:p14="http://schemas.microsoft.com/office/powerpoint/2010/main" xmlns="" val="488390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egnaposto numero diapositiva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78AAE1-945F-44B6-B0DD-D767A623CDD2}" type="slidenum">
              <a:rPr lang="it-IT" altLang="it-IT" sz="1400" smtClean="0">
                <a:solidFill>
                  <a:srgbClr val="000000"/>
                </a:solidFill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" name="Freccia in giù 9"/>
          <p:cNvSpPr/>
          <p:nvPr/>
        </p:nvSpPr>
        <p:spPr bwMode="auto">
          <a:xfrm>
            <a:off x="4238390" y="3789040"/>
            <a:ext cx="595212" cy="345193"/>
          </a:xfrm>
          <a:prstGeom prst="downArrow">
            <a:avLst/>
          </a:prstGeom>
          <a:solidFill>
            <a:srgbClr val="0070C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it-IT" sz="1400" smtClean="0">
              <a:solidFill>
                <a:srgbClr val="000000"/>
              </a:solidFill>
              <a:latin typeface="Verdana" pitchFamily="34" charset="0"/>
              <a:ea typeface="MS PGothic" pitchFamily="34" charset="-128"/>
            </a:endParaRPr>
          </a:p>
        </p:txBody>
      </p:sp>
      <p:pic>
        <p:nvPicPr>
          <p:cNvPr id="16" name="Picture 4" descr="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197" y="173707"/>
            <a:ext cx="126047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2558305" y="692696"/>
            <a:ext cx="4032250" cy="33855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it-IT" altLang="it-IT" sz="1600" b="1" dirty="0" smtClean="0">
                <a:solidFill>
                  <a:srgbClr val="0070C0"/>
                </a:solidFill>
                <a:latin typeface="+mj-lt"/>
              </a:rPr>
              <a:t>MODALITA’ DI ACCESSO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1789113" y="117450"/>
            <a:ext cx="7031037" cy="42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200" i="1" dirty="0" smtClean="0">
                <a:solidFill>
                  <a:srgbClr val="000000"/>
                </a:solidFill>
              </a:rPr>
              <a:t>BANCA DATI APPALTI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1979712" y="1196752"/>
            <a:ext cx="5112568" cy="2520280"/>
            <a:chOff x="1979712" y="1556792"/>
            <a:chExt cx="5112568" cy="2520280"/>
          </a:xfrm>
        </p:grpSpPr>
        <p:sp>
          <p:nvSpPr>
            <p:cNvPr id="11" name="Rettangolo arrotondato 10"/>
            <p:cNvSpPr/>
            <p:nvPr/>
          </p:nvSpPr>
          <p:spPr bwMode="auto">
            <a:xfrm>
              <a:off x="1979712" y="1556792"/>
              <a:ext cx="5112568" cy="2520280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pic>
          <p:nvPicPr>
            <p:cNvPr id="8" name="Immagine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99196" y="1628800"/>
              <a:ext cx="4673600" cy="2333625"/>
            </a:xfrm>
            <a:prstGeom prst="rect">
              <a:avLst/>
            </a:prstGeom>
          </p:spPr>
        </p:pic>
      </p:grpSp>
      <p:grpSp>
        <p:nvGrpSpPr>
          <p:cNvPr id="4" name="Gruppo 3"/>
          <p:cNvGrpSpPr/>
          <p:nvPr/>
        </p:nvGrpSpPr>
        <p:grpSpPr>
          <a:xfrm>
            <a:off x="3229304" y="4206242"/>
            <a:ext cx="2613384" cy="2165582"/>
            <a:chOff x="3203848" y="4206242"/>
            <a:chExt cx="2613384" cy="2165582"/>
          </a:xfrm>
        </p:grpSpPr>
        <p:sp>
          <p:nvSpPr>
            <p:cNvPr id="15" name="Rettangolo arrotondato 14"/>
            <p:cNvSpPr/>
            <p:nvPr/>
          </p:nvSpPr>
          <p:spPr bwMode="auto">
            <a:xfrm>
              <a:off x="3203848" y="4206242"/>
              <a:ext cx="2613384" cy="2165582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pic>
          <p:nvPicPr>
            <p:cNvPr id="2" name="Immagine 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29440" y="4293096"/>
              <a:ext cx="2362200" cy="1981200"/>
            </a:xfrm>
            <a:prstGeom prst="rect">
              <a:avLst/>
            </a:prstGeom>
          </p:spPr>
        </p:pic>
      </p:grpSp>
      <p:sp>
        <p:nvSpPr>
          <p:cNvPr id="14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1547813" y="6245225"/>
            <a:ext cx="6337300" cy="476250"/>
          </a:xfrm>
        </p:spPr>
        <p:txBody>
          <a:bodyPr/>
          <a:lstStyle/>
          <a:p>
            <a:pPr>
              <a:defRPr/>
            </a:pPr>
            <a:endParaRPr lang="it-IT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it-IT" dirty="0" smtClean="0">
                <a:solidFill>
                  <a:srgbClr val="000000"/>
                </a:solidFill>
              </a:rPr>
              <a:t>D.C.E.R.C. – D.C.O.S.I.</a:t>
            </a: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1462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87149" y="2557987"/>
            <a:ext cx="4769924" cy="2441510"/>
          </a:xfrm>
          <a:prstGeom prst="rect">
            <a:avLst/>
          </a:prstGeom>
        </p:spPr>
      </p:pic>
      <p:sp>
        <p:nvSpPr>
          <p:cNvPr id="9" name="Rettangolo arrotondato 8"/>
          <p:cNvSpPr/>
          <p:nvPr/>
        </p:nvSpPr>
        <p:spPr bwMode="auto">
          <a:xfrm>
            <a:off x="3419872" y="692696"/>
            <a:ext cx="4896544" cy="5400600"/>
          </a:xfrm>
          <a:prstGeom prst="roundRect">
            <a:avLst>
              <a:gd name="adj" fmla="val 0"/>
            </a:avLst>
          </a:prstGeom>
          <a:solidFill>
            <a:srgbClr val="E8ED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116C08-611D-4D22-9F13-163C55A185BF}" type="slidenum">
              <a:rPr lang="it-IT" altLang="it-IT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it-IT" altLang="it-IT">
              <a:solidFill>
                <a:srgbClr val="000000"/>
              </a:solidFill>
            </a:endParaRPr>
          </a:p>
        </p:txBody>
      </p:sp>
      <p:pic>
        <p:nvPicPr>
          <p:cNvPr id="6" name="Picture 4" descr="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197" y="173707"/>
            <a:ext cx="126047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323528" y="2928476"/>
            <a:ext cx="2411996" cy="92948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>
              <a:buNone/>
            </a:pPr>
            <a:endParaRPr lang="it-IT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it-IT" altLang="it-IT" sz="1600" b="1" dirty="0" smtClean="0">
                <a:solidFill>
                  <a:srgbClr val="0070C0"/>
                </a:solidFill>
                <a:latin typeface="Verdana" pitchFamily="34" charset="0"/>
              </a:rPr>
              <a:t>COMMITTENTE</a:t>
            </a:r>
          </a:p>
          <a:p>
            <a:pPr algn="ctr">
              <a:buNone/>
            </a:pP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it-IT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Freccia a destra 12"/>
          <p:cNvSpPr/>
          <p:nvPr/>
        </p:nvSpPr>
        <p:spPr bwMode="auto">
          <a:xfrm>
            <a:off x="2843808" y="3079258"/>
            <a:ext cx="514009" cy="699484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87149" y="2751291"/>
            <a:ext cx="4731836" cy="1765856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87148" y="764704"/>
            <a:ext cx="4731836" cy="2005072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63888" y="3219351"/>
            <a:ext cx="1591631" cy="785713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71847" y="2712805"/>
            <a:ext cx="781036" cy="593688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87148" y="4503879"/>
            <a:ext cx="4731836" cy="1505850"/>
          </a:xfrm>
          <a:prstGeom prst="rect">
            <a:avLst/>
          </a:prstGeom>
        </p:spPr>
      </p:pic>
      <p:cxnSp>
        <p:nvCxnSpPr>
          <p:cNvPr id="22" name="Connettore 1 21"/>
          <p:cNvCxnSpPr/>
          <p:nvPr/>
        </p:nvCxnSpPr>
        <p:spPr bwMode="auto">
          <a:xfrm flipV="1">
            <a:off x="5155519" y="3344074"/>
            <a:ext cx="208569" cy="156934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onnettore 1 23"/>
          <p:cNvCxnSpPr/>
          <p:nvPr/>
        </p:nvCxnSpPr>
        <p:spPr bwMode="auto">
          <a:xfrm flipV="1">
            <a:off x="6516216" y="2928476"/>
            <a:ext cx="855631" cy="150782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789113" y="117450"/>
            <a:ext cx="7031037" cy="42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200" i="1" dirty="0" smtClean="0">
                <a:solidFill>
                  <a:srgbClr val="000000"/>
                </a:solidFill>
              </a:rPr>
              <a:t>BANCA DATI APPALTI</a:t>
            </a:r>
            <a:endParaRPr lang="it-IT" altLang="it-IT" b="1" i="1" dirty="0" smtClean="0">
              <a:solidFill>
                <a:srgbClr val="000000"/>
              </a:solidFill>
            </a:endParaRPr>
          </a:p>
        </p:txBody>
      </p:sp>
      <p:sp>
        <p:nvSpPr>
          <p:cNvPr id="21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1547813" y="6245225"/>
            <a:ext cx="6337300" cy="476250"/>
          </a:xfrm>
        </p:spPr>
        <p:txBody>
          <a:bodyPr/>
          <a:lstStyle/>
          <a:p>
            <a:pPr>
              <a:defRPr/>
            </a:pPr>
            <a:endParaRPr lang="it-IT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it-IT" dirty="0" smtClean="0">
                <a:solidFill>
                  <a:srgbClr val="000000"/>
                </a:solidFill>
              </a:rPr>
              <a:t>D.C.E.R.C. – D.C.O.S.I.</a:t>
            </a: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6065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tangolo arrotondato 34"/>
          <p:cNvSpPr/>
          <p:nvPr/>
        </p:nvSpPr>
        <p:spPr bwMode="auto">
          <a:xfrm>
            <a:off x="1475656" y="2492896"/>
            <a:ext cx="6120680" cy="1326340"/>
          </a:xfrm>
          <a:prstGeom prst="roundRect">
            <a:avLst>
              <a:gd name="adj" fmla="val 0"/>
            </a:avLst>
          </a:prstGeom>
          <a:solidFill>
            <a:srgbClr val="E8ED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414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594725" y="6256338"/>
            <a:ext cx="514350" cy="2698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6232FD5-C894-40D6-A1D8-60EA39914DE6}" type="slidenum">
              <a:rPr lang="it-IT" altLang="it-IT" i="0" smtClean="0">
                <a:solidFill>
                  <a:srgbClr val="000000"/>
                </a:solidFill>
              </a:rPr>
              <a:pPr eaLnBrk="1" hangingPunct="1">
                <a:defRPr/>
              </a:pPr>
              <a:t>5</a:t>
            </a:fld>
            <a:endParaRPr lang="it-IT" altLang="it-IT" i="0" smtClean="0">
              <a:solidFill>
                <a:srgbClr val="000000"/>
              </a:solidFill>
            </a:endParaRPr>
          </a:p>
        </p:txBody>
      </p:sp>
      <p:pic>
        <p:nvPicPr>
          <p:cNvPr id="26" name="Picture 4" descr="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197" y="173707"/>
            <a:ext cx="126047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ttangolo arrotondato 33"/>
          <p:cNvSpPr/>
          <p:nvPr/>
        </p:nvSpPr>
        <p:spPr bwMode="auto">
          <a:xfrm>
            <a:off x="1475656" y="692696"/>
            <a:ext cx="6120680" cy="1701213"/>
          </a:xfrm>
          <a:prstGeom prst="roundRect">
            <a:avLst>
              <a:gd name="adj" fmla="val 0"/>
            </a:avLst>
          </a:prstGeom>
          <a:solidFill>
            <a:srgbClr val="E8ED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19" name="Immagine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50550" y="783514"/>
            <a:ext cx="5988050" cy="1483779"/>
          </a:xfrm>
          <a:prstGeom prst="rect">
            <a:avLst/>
          </a:prstGeom>
        </p:spPr>
      </p:pic>
      <p:grpSp>
        <p:nvGrpSpPr>
          <p:cNvPr id="4" name="Gruppo 3"/>
          <p:cNvGrpSpPr/>
          <p:nvPr/>
        </p:nvGrpSpPr>
        <p:grpSpPr>
          <a:xfrm>
            <a:off x="1484235" y="3909463"/>
            <a:ext cx="6120680" cy="838427"/>
            <a:chOff x="1484235" y="3909463"/>
            <a:chExt cx="6120680" cy="838427"/>
          </a:xfrm>
        </p:grpSpPr>
        <p:sp>
          <p:nvSpPr>
            <p:cNvPr id="36" name="Rettangolo arrotondato 35"/>
            <p:cNvSpPr/>
            <p:nvPr/>
          </p:nvSpPr>
          <p:spPr bwMode="auto">
            <a:xfrm>
              <a:off x="1484235" y="3909463"/>
              <a:ext cx="6120680" cy="838427"/>
            </a:xfrm>
            <a:prstGeom prst="roundRect">
              <a:avLst>
                <a:gd name="adj" fmla="val 0"/>
              </a:avLst>
            </a:prstGeom>
            <a:solidFill>
              <a:srgbClr val="E8ED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pic>
          <p:nvPicPr>
            <p:cNvPr id="24" name="Immagine 23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6147" y="3997734"/>
              <a:ext cx="5977255" cy="47434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8" name="Immagine 2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545352" y="2585642"/>
            <a:ext cx="5988050" cy="1103630"/>
          </a:xfrm>
          <a:prstGeom prst="rect">
            <a:avLst/>
          </a:prstGeom>
        </p:spPr>
      </p:pic>
      <p:grpSp>
        <p:nvGrpSpPr>
          <p:cNvPr id="3" name="Gruppo 2"/>
          <p:cNvGrpSpPr/>
          <p:nvPr/>
        </p:nvGrpSpPr>
        <p:grpSpPr>
          <a:xfrm>
            <a:off x="2146697" y="4836161"/>
            <a:ext cx="4873576" cy="1618044"/>
            <a:chOff x="2146697" y="4836161"/>
            <a:chExt cx="4873576" cy="1618044"/>
          </a:xfrm>
        </p:grpSpPr>
        <p:sp>
          <p:nvSpPr>
            <p:cNvPr id="37" name="Rettangolo arrotondato 36"/>
            <p:cNvSpPr/>
            <p:nvPr/>
          </p:nvSpPr>
          <p:spPr bwMode="auto">
            <a:xfrm>
              <a:off x="2146697" y="4836161"/>
              <a:ext cx="4873576" cy="1618044"/>
            </a:xfrm>
            <a:prstGeom prst="roundRect">
              <a:avLst>
                <a:gd name="adj" fmla="val 0"/>
              </a:avLst>
            </a:prstGeom>
            <a:solidFill>
              <a:srgbClr val="E8ED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pic>
          <p:nvPicPr>
            <p:cNvPr id="33" name="Immagine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46697" y="4876760"/>
              <a:ext cx="4785360" cy="1432560"/>
            </a:xfrm>
            <a:prstGeom prst="rect">
              <a:avLst/>
            </a:prstGeom>
          </p:spPr>
        </p:pic>
      </p:grp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789113" y="117450"/>
            <a:ext cx="7031037" cy="42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200" i="1" dirty="0" smtClean="0">
                <a:solidFill>
                  <a:srgbClr val="000000"/>
                </a:solidFill>
              </a:rPr>
              <a:t>BANCA DATI APPALTI</a:t>
            </a:r>
            <a:endParaRPr lang="it-IT" altLang="it-IT" b="1" i="1" dirty="0" smtClean="0">
              <a:solidFill>
                <a:srgbClr val="000000"/>
              </a:solidFill>
            </a:endParaRPr>
          </a:p>
        </p:txBody>
      </p:sp>
      <p:sp>
        <p:nvSpPr>
          <p:cNvPr id="39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1547813" y="6245225"/>
            <a:ext cx="6337300" cy="476250"/>
          </a:xfrm>
        </p:spPr>
        <p:txBody>
          <a:bodyPr/>
          <a:lstStyle/>
          <a:p>
            <a:pPr>
              <a:defRPr/>
            </a:pPr>
            <a:endParaRPr lang="it-IT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it-IT" dirty="0" smtClean="0">
                <a:solidFill>
                  <a:srgbClr val="000000"/>
                </a:solidFill>
              </a:rPr>
              <a:t>D.C.E.R.C. – D.C.O.S.I.</a:t>
            </a: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970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594725" y="6256338"/>
            <a:ext cx="514350" cy="2698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6232FD5-C894-40D6-A1D8-60EA39914DE6}" type="slidenum">
              <a:rPr lang="it-IT" altLang="it-IT" i="0" smtClean="0">
                <a:solidFill>
                  <a:srgbClr val="000000"/>
                </a:solidFill>
              </a:rPr>
              <a:pPr eaLnBrk="1" hangingPunct="1">
                <a:defRPr/>
              </a:pPr>
              <a:t>6</a:t>
            </a:fld>
            <a:endParaRPr lang="it-IT" altLang="it-IT" i="0" smtClean="0">
              <a:solidFill>
                <a:srgbClr val="000000"/>
              </a:solidFill>
            </a:endParaRPr>
          </a:p>
        </p:txBody>
      </p:sp>
      <p:pic>
        <p:nvPicPr>
          <p:cNvPr id="26" name="Picture 4" descr="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197" y="173707"/>
            <a:ext cx="126047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789113" y="117450"/>
            <a:ext cx="7031037" cy="42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200" i="1" dirty="0" smtClean="0">
                <a:solidFill>
                  <a:srgbClr val="000000"/>
                </a:solidFill>
              </a:rPr>
              <a:t>BANCA DATI APPALTI</a:t>
            </a:r>
            <a:endParaRPr lang="it-IT" altLang="it-IT" b="1" i="1" dirty="0" smtClean="0">
              <a:solidFill>
                <a:srgbClr val="000000"/>
              </a:solidFill>
            </a:endParaRPr>
          </a:p>
        </p:txBody>
      </p:sp>
      <p:sp>
        <p:nvSpPr>
          <p:cNvPr id="39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1547813" y="6245225"/>
            <a:ext cx="6337300" cy="476250"/>
          </a:xfrm>
        </p:spPr>
        <p:txBody>
          <a:bodyPr/>
          <a:lstStyle/>
          <a:p>
            <a:pPr>
              <a:defRPr/>
            </a:pPr>
            <a:endParaRPr lang="it-IT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it-IT" dirty="0" smtClean="0">
                <a:solidFill>
                  <a:srgbClr val="000000"/>
                </a:solidFill>
              </a:rPr>
              <a:t>D.C.E.R.C. – D.C.O.S.I.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2441429" y="908720"/>
            <a:ext cx="4261143" cy="78175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>
              <a:buNone/>
            </a:pPr>
            <a:r>
              <a:rPr lang="it-IT" altLang="it-IT" sz="1400" b="1" dirty="0" smtClean="0">
                <a:solidFill>
                  <a:srgbClr val="0070C0"/>
                </a:solidFill>
                <a:latin typeface="Verdana" pitchFamily="34" charset="0"/>
              </a:rPr>
              <a:t>ADEMPIMEMTO DELL’APPALTATORE </a:t>
            </a:r>
          </a:p>
          <a:p>
            <a:pPr algn="ctr">
              <a:buNone/>
            </a:pPr>
            <a:r>
              <a:rPr lang="it-IT" altLang="it-IT" sz="1400" b="1" dirty="0" smtClean="0">
                <a:solidFill>
                  <a:srgbClr val="0070C0"/>
                </a:solidFill>
                <a:latin typeface="Verdana" pitchFamily="34" charset="0"/>
              </a:rPr>
              <a:t>PER LA TRASMISSIONE FLUSSI UNIEMENS</a:t>
            </a:r>
          </a:p>
        </p:txBody>
      </p:sp>
      <p:grpSp>
        <p:nvGrpSpPr>
          <p:cNvPr id="17" name="Gruppo 16"/>
          <p:cNvGrpSpPr/>
          <p:nvPr/>
        </p:nvGrpSpPr>
        <p:grpSpPr>
          <a:xfrm>
            <a:off x="459761" y="5151931"/>
            <a:ext cx="1879991" cy="631006"/>
            <a:chOff x="1633" y="376174"/>
            <a:chExt cx="2524124" cy="100964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Gallone 17"/>
            <p:cNvSpPr/>
            <p:nvPr/>
          </p:nvSpPr>
          <p:spPr>
            <a:xfrm>
              <a:off x="1633" y="376174"/>
              <a:ext cx="2524124" cy="1009649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it-IT" sz="1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/>
              <a:r>
                <a:rPr lang="it-IT" sz="1000" b="1" dirty="0" smtClean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BANCA DATI APPALTI</a:t>
              </a:r>
              <a:endParaRPr lang="it-IT" sz="1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" name="Gallone 4"/>
            <p:cNvSpPr/>
            <p:nvPr/>
          </p:nvSpPr>
          <p:spPr>
            <a:xfrm>
              <a:off x="506458" y="376174"/>
              <a:ext cx="1514475" cy="100964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24765" rIns="0" bIns="24765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3900" kern="1200"/>
            </a:p>
          </p:txBody>
        </p:sp>
      </p:grpSp>
      <p:grpSp>
        <p:nvGrpSpPr>
          <p:cNvPr id="21" name="Gruppo 20"/>
          <p:cNvGrpSpPr/>
          <p:nvPr/>
        </p:nvGrpSpPr>
        <p:grpSpPr>
          <a:xfrm>
            <a:off x="5459668" y="5174254"/>
            <a:ext cx="1848636" cy="631010"/>
            <a:chOff x="2197622" y="461994"/>
            <a:chExt cx="2514028" cy="83800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2" name="Gallone 21"/>
            <p:cNvSpPr/>
            <p:nvPr/>
          </p:nvSpPr>
          <p:spPr>
            <a:xfrm>
              <a:off x="2197622" y="461994"/>
              <a:ext cx="2514028" cy="838009"/>
            </a:xfrm>
            <a:prstGeom prst="chevron">
              <a:avLst/>
            </a:prstGeom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it-IT" sz="1000" b="1" dirty="0" smtClean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C.I.A.</a:t>
              </a:r>
            </a:p>
            <a:p>
              <a:pPr algn="ctr"/>
              <a:r>
                <a:rPr lang="it-IT" sz="1000" b="1" dirty="0" smtClean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+</a:t>
              </a:r>
            </a:p>
            <a:p>
              <a:pPr algn="ctr"/>
              <a:r>
                <a:rPr lang="it-IT" sz="1000" b="1" dirty="0" smtClean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LAVORATORE</a:t>
              </a:r>
              <a:endParaRPr lang="it-IT" sz="1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3" name="Gallone 4"/>
            <p:cNvSpPr/>
            <p:nvPr/>
          </p:nvSpPr>
          <p:spPr>
            <a:xfrm>
              <a:off x="2616627" y="461994"/>
              <a:ext cx="1257014" cy="83800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20320" rIns="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200" kern="12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uppo 24"/>
          <p:cNvGrpSpPr/>
          <p:nvPr/>
        </p:nvGrpSpPr>
        <p:grpSpPr>
          <a:xfrm>
            <a:off x="7115852" y="5174254"/>
            <a:ext cx="1848636" cy="631010"/>
            <a:chOff x="2197622" y="461994"/>
            <a:chExt cx="2514028" cy="83800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7" name="Gallone 26"/>
            <p:cNvSpPr/>
            <p:nvPr/>
          </p:nvSpPr>
          <p:spPr>
            <a:xfrm>
              <a:off x="2197622" y="461994"/>
              <a:ext cx="2514028" cy="838009"/>
            </a:xfrm>
            <a:prstGeom prst="chevron">
              <a:avLst/>
            </a:prstGeom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it-IT" sz="1000" b="1" dirty="0" smtClean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FLUSSO</a:t>
              </a:r>
            </a:p>
            <a:p>
              <a:pPr algn="ctr"/>
              <a:endParaRPr lang="it-IT" sz="1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/>
              <a:r>
                <a:rPr lang="it-IT" sz="1000" b="1" dirty="0" smtClean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UNIEMENS</a:t>
              </a:r>
              <a:endParaRPr lang="it-IT" sz="1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9" name="Gallone 4"/>
            <p:cNvSpPr/>
            <p:nvPr/>
          </p:nvSpPr>
          <p:spPr>
            <a:xfrm>
              <a:off x="2616627" y="461994"/>
              <a:ext cx="1257014" cy="83800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20320" rIns="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200" kern="12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30" name="Gruppo 29"/>
          <p:cNvGrpSpPr/>
          <p:nvPr/>
        </p:nvGrpSpPr>
        <p:grpSpPr>
          <a:xfrm>
            <a:off x="2147300" y="5174254"/>
            <a:ext cx="1848636" cy="631010"/>
            <a:chOff x="2197622" y="461994"/>
            <a:chExt cx="2514028" cy="83800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1" name="Gallone 30"/>
            <p:cNvSpPr/>
            <p:nvPr/>
          </p:nvSpPr>
          <p:spPr>
            <a:xfrm>
              <a:off x="2197622" y="461994"/>
              <a:ext cx="2514028" cy="838009"/>
            </a:xfrm>
            <a:prstGeom prst="chevron">
              <a:avLst/>
            </a:prstGeom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it-IT" sz="1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/>
              <a:r>
                <a:rPr lang="it-IT" sz="1000" b="1" dirty="0" smtClean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C.I.A.</a:t>
              </a:r>
              <a:endParaRPr lang="it-IT" sz="1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2" name="Gallone 4"/>
            <p:cNvSpPr/>
            <p:nvPr/>
          </p:nvSpPr>
          <p:spPr>
            <a:xfrm>
              <a:off x="2616627" y="461994"/>
              <a:ext cx="1257014" cy="83800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20320" rIns="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200" kern="12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40" name="Gruppo 39"/>
          <p:cNvGrpSpPr/>
          <p:nvPr/>
        </p:nvGrpSpPr>
        <p:grpSpPr>
          <a:xfrm>
            <a:off x="3803484" y="5174254"/>
            <a:ext cx="1848636" cy="631010"/>
            <a:chOff x="2197622" y="461994"/>
            <a:chExt cx="2514028" cy="83800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1" name="Gallone 40"/>
            <p:cNvSpPr/>
            <p:nvPr/>
          </p:nvSpPr>
          <p:spPr>
            <a:xfrm>
              <a:off x="2197622" y="461994"/>
              <a:ext cx="2514028" cy="838009"/>
            </a:xfrm>
            <a:prstGeom prst="chevron">
              <a:avLst/>
            </a:prstGeom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it-IT" sz="1000" b="1" dirty="0" smtClean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PEC</a:t>
              </a:r>
            </a:p>
            <a:p>
              <a:pPr algn="ctr"/>
              <a:endParaRPr lang="it-IT" sz="1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/>
              <a:r>
                <a:rPr lang="it-IT" sz="1000" b="1" dirty="0" smtClean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APPALTATORE</a:t>
              </a:r>
              <a:endParaRPr lang="it-IT" sz="1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2" name="Gallone 4"/>
            <p:cNvSpPr/>
            <p:nvPr/>
          </p:nvSpPr>
          <p:spPr>
            <a:xfrm>
              <a:off x="2616627" y="461994"/>
              <a:ext cx="1257014" cy="83800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20320" rIns="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200" kern="12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43" name="Rettangolo arrotondato 42"/>
          <p:cNvSpPr/>
          <p:nvPr/>
        </p:nvSpPr>
        <p:spPr bwMode="auto">
          <a:xfrm>
            <a:off x="2105023" y="2420888"/>
            <a:ext cx="4933955" cy="158417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it-IT" sz="1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ttenuto </a:t>
            </a:r>
            <a:r>
              <a:rPr lang="it-IT" sz="1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 PEC in Codice Identificativo Appalto (CIA), </a:t>
            </a:r>
            <a:r>
              <a:rPr lang="it-IT" sz="1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l’APPALTATORE dovrà inserire il </a:t>
            </a:r>
            <a:r>
              <a:rPr lang="it-IT" sz="1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CIA </a:t>
            </a:r>
            <a:r>
              <a:rPr lang="it-IT" sz="1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nell’anagrafica dei </a:t>
            </a:r>
            <a:r>
              <a:rPr lang="it-IT" sz="1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lavoratori subordinati coinvolti </a:t>
            </a:r>
            <a:r>
              <a:rPr lang="it-IT" sz="1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nell’appalto. 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it-IT" sz="1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</a:t>
            </a:r>
            <a:r>
              <a:rPr lang="it-IT" sz="1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campo relativo sarà di tipo ricorsivo in modo da poter indicare più CIA se lo stesso lavoratore è impegnato in più appalti nello stesso </a:t>
            </a:r>
            <a:r>
              <a:rPr lang="it-IT" sz="1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mese.</a:t>
            </a: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5582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594725" y="6256338"/>
            <a:ext cx="514350" cy="2698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6232FD5-C894-40D6-A1D8-60EA39914DE6}" type="slidenum">
              <a:rPr lang="it-IT" altLang="it-IT" i="0" smtClean="0">
                <a:solidFill>
                  <a:srgbClr val="000000"/>
                </a:solidFill>
              </a:rPr>
              <a:pPr eaLnBrk="1" hangingPunct="1">
                <a:defRPr/>
              </a:pPr>
              <a:t>7</a:t>
            </a:fld>
            <a:endParaRPr lang="it-IT" altLang="it-IT" i="0" smtClean="0">
              <a:solidFill>
                <a:srgbClr val="000000"/>
              </a:solidFill>
            </a:endParaRP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610815" y="2689894"/>
            <a:ext cx="2411996" cy="14711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>
              <a:buNone/>
            </a:pPr>
            <a:endParaRPr lang="it-IT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it-IT" altLang="it-IT" sz="1600" b="1" dirty="0" smtClean="0">
                <a:solidFill>
                  <a:srgbClr val="0070C0"/>
                </a:solidFill>
                <a:latin typeface="Verdana" pitchFamily="34" charset="0"/>
              </a:rPr>
              <a:t>Rendicontazione Mensile Appalto</a:t>
            </a:r>
          </a:p>
          <a:p>
            <a:pPr algn="ctr">
              <a:buNone/>
            </a:pPr>
            <a:r>
              <a:rPr lang="it-IT" altLang="it-IT" sz="1600" b="1" dirty="0" smtClean="0">
                <a:solidFill>
                  <a:srgbClr val="0070C0"/>
                </a:solidFill>
                <a:latin typeface="Verdana" pitchFamily="34" charset="0"/>
              </a:rPr>
              <a:t>RAM</a:t>
            </a:r>
          </a:p>
          <a:p>
            <a:pPr algn="ctr">
              <a:buNone/>
            </a:pP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it-IT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Freccia a destra 16"/>
          <p:cNvSpPr/>
          <p:nvPr/>
        </p:nvSpPr>
        <p:spPr bwMode="auto">
          <a:xfrm>
            <a:off x="3265903" y="2988224"/>
            <a:ext cx="514009" cy="699484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3932441" y="601662"/>
            <a:ext cx="4239959" cy="5563642"/>
            <a:chOff x="3645154" y="692696"/>
            <a:chExt cx="4239959" cy="5563642"/>
          </a:xfrm>
        </p:grpSpPr>
        <p:grpSp>
          <p:nvGrpSpPr>
            <p:cNvPr id="24" name="Gruppo 23"/>
            <p:cNvGrpSpPr/>
            <p:nvPr/>
          </p:nvGrpSpPr>
          <p:grpSpPr>
            <a:xfrm>
              <a:off x="3645154" y="692696"/>
              <a:ext cx="4239959" cy="5563642"/>
              <a:chOff x="3645154" y="692696"/>
              <a:chExt cx="4239959" cy="5563642"/>
            </a:xfrm>
          </p:grpSpPr>
          <p:sp>
            <p:nvSpPr>
              <p:cNvPr id="36" name="Rettangolo arrotondato 35"/>
              <p:cNvSpPr/>
              <p:nvPr/>
            </p:nvSpPr>
            <p:spPr bwMode="auto">
              <a:xfrm>
                <a:off x="3645154" y="692696"/>
                <a:ext cx="4239959" cy="5563642"/>
              </a:xfrm>
              <a:prstGeom prst="roundRect">
                <a:avLst>
                  <a:gd name="adj" fmla="val 0"/>
                </a:avLst>
              </a:prstGeom>
              <a:solidFill>
                <a:srgbClr val="E8EDFF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pic>
            <p:nvPicPr>
              <p:cNvPr id="37" name="Immagine 36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717013" y="764703"/>
                <a:ext cx="4095347" cy="5400601"/>
              </a:xfrm>
              <a:prstGeom prst="rect">
                <a:avLst/>
              </a:prstGeom>
            </p:spPr>
          </p:pic>
        </p:grpSp>
        <p:sp>
          <p:nvSpPr>
            <p:cNvPr id="27" name="Rettangolo 26"/>
            <p:cNvSpPr/>
            <p:nvPr/>
          </p:nvSpPr>
          <p:spPr bwMode="auto">
            <a:xfrm>
              <a:off x="4211960" y="5661248"/>
              <a:ext cx="792088" cy="45719"/>
            </a:xfrm>
            <a:prstGeom prst="rect">
              <a:avLst/>
            </a:prstGeom>
            <a:solidFill>
              <a:srgbClr val="E8ED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Rettangolo 27"/>
            <p:cNvSpPr/>
            <p:nvPr/>
          </p:nvSpPr>
          <p:spPr bwMode="auto">
            <a:xfrm>
              <a:off x="4211960" y="5759545"/>
              <a:ext cx="792088" cy="45719"/>
            </a:xfrm>
            <a:prstGeom prst="rect">
              <a:avLst/>
            </a:prstGeom>
            <a:solidFill>
              <a:srgbClr val="E8ED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Rettangolo 32"/>
            <p:cNvSpPr/>
            <p:nvPr/>
          </p:nvSpPr>
          <p:spPr bwMode="auto">
            <a:xfrm>
              <a:off x="4211960" y="5562647"/>
              <a:ext cx="792088" cy="45719"/>
            </a:xfrm>
            <a:prstGeom prst="rect">
              <a:avLst/>
            </a:prstGeom>
            <a:solidFill>
              <a:srgbClr val="E8ED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ttangolo 33"/>
            <p:cNvSpPr/>
            <p:nvPr/>
          </p:nvSpPr>
          <p:spPr bwMode="auto">
            <a:xfrm>
              <a:off x="4211960" y="5853426"/>
              <a:ext cx="792088" cy="45719"/>
            </a:xfrm>
            <a:prstGeom prst="rect">
              <a:avLst/>
            </a:prstGeom>
            <a:solidFill>
              <a:srgbClr val="E8ED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5" name="Rettangolo 34"/>
            <p:cNvSpPr/>
            <p:nvPr/>
          </p:nvSpPr>
          <p:spPr bwMode="auto">
            <a:xfrm>
              <a:off x="4211960" y="5956206"/>
              <a:ext cx="792088" cy="45719"/>
            </a:xfrm>
            <a:prstGeom prst="rect">
              <a:avLst/>
            </a:prstGeom>
            <a:solidFill>
              <a:srgbClr val="E8ED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789113" y="117450"/>
            <a:ext cx="7031037" cy="42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200" i="1" dirty="0" smtClean="0">
                <a:solidFill>
                  <a:srgbClr val="000000"/>
                </a:solidFill>
              </a:rPr>
              <a:t>BANCA DATI APPALTI</a:t>
            </a:r>
            <a:endParaRPr lang="it-IT" altLang="it-IT" b="1" i="1" dirty="0" smtClean="0">
              <a:solidFill>
                <a:srgbClr val="000000"/>
              </a:solidFill>
            </a:endParaRPr>
          </a:p>
        </p:txBody>
      </p:sp>
      <p:sp>
        <p:nvSpPr>
          <p:cNvPr id="39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1547813" y="6245225"/>
            <a:ext cx="6337300" cy="476250"/>
          </a:xfrm>
        </p:spPr>
        <p:txBody>
          <a:bodyPr/>
          <a:lstStyle/>
          <a:p>
            <a:pPr>
              <a:defRPr/>
            </a:pPr>
            <a:endParaRPr lang="it-IT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it-IT" dirty="0" smtClean="0">
                <a:solidFill>
                  <a:srgbClr val="000000"/>
                </a:solidFill>
              </a:rPr>
              <a:t>D.C.E.R.C. – D.C.O.S.I.</a:t>
            </a:r>
            <a:endParaRPr lang="it-IT" dirty="0">
              <a:solidFill>
                <a:srgbClr val="000000"/>
              </a:solidFill>
            </a:endParaRPr>
          </a:p>
        </p:txBody>
      </p:sp>
      <p:pic>
        <p:nvPicPr>
          <p:cNvPr id="40" name="Picture 4" descr="log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197" y="173707"/>
            <a:ext cx="126047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59197" y="1187892"/>
            <a:ext cx="2844651" cy="72894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fontAlgn="base">
              <a:spcAft>
                <a:spcPct val="0"/>
              </a:spcAft>
              <a:defRPr/>
            </a:pPr>
            <a:r>
              <a:rPr lang="it-IT" sz="2000" b="1" cap="all" dirty="0" smtClean="0">
                <a:solidFill>
                  <a:schemeClr val="accent6"/>
                </a:solidFill>
                <a:latin typeface="+mn-lt"/>
              </a:rPr>
              <a:t>Sistema di autocontrollo</a:t>
            </a:r>
          </a:p>
        </p:txBody>
      </p:sp>
    </p:spTree>
    <p:extLst>
      <p:ext uri="{BB962C8B-B14F-4D97-AF65-F5344CB8AC3E}">
        <p14:creationId xmlns:p14="http://schemas.microsoft.com/office/powerpoint/2010/main" xmlns="" val="272892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594725" y="6256338"/>
            <a:ext cx="514350" cy="2698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6232FD5-C894-40D6-A1D8-60EA39914DE6}" type="slidenum">
              <a:rPr lang="it-IT" altLang="it-IT" i="0" smtClean="0">
                <a:solidFill>
                  <a:srgbClr val="000000"/>
                </a:solidFill>
              </a:rPr>
              <a:pPr eaLnBrk="1" hangingPunct="1">
                <a:defRPr/>
              </a:pPr>
              <a:t>8</a:t>
            </a:fld>
            <a:endParaRPr lang="it-IT" altLang="it-IT" i="0" smtClean="0">
              <a:solidFill>
                <a:srgbClr val="000000"/>
              </a:solidFill>
            </a:endParaRP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610815" y="2689894"/>
            <a:ext cx="2411996" cy="14711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>
              <a:buNone/>
            </a:pPr>
            <a:endParaRPr lang="it-IT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it-IT" altLang="it-IT" sz="1600" b="1" dirty="0" smtClean="0">
                <a:solidFill>
                  <a:srgbClr val="0070C0"/>
                </a:solidFill>
                <a:latin typeface="Verdana" pitchFamily="34" charset="0"/>
              </a:rPr>
              <a:t>Rendicontazione Mensile Appalto</a:t>
            </a:r>
          </a:p>
          <a:p>
            <a:pPr algn="ctr">
              <a:buNone/>
            </a:pPr>
            <a:r>
              <a:rPr lang="it-IT" altLang="it-IT" sz="1600" b="1" dirty="0" smtClean="0">
                <a:solidFill>
                  <a:srgbClr val="0070C0"/>
                </a:solidFill>
                <a:latin typeface="Verdana" pitchFamily="34" charset="0"/>
              </a:rPr>
              <a:t>RAM</a:t>
            </a:r>
          </a:p>
          <a:p>
            <a:pPr algn="ctr">
              <a:buNone/>
            </a:pP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it-IT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Freccia a destra 16"/>
          <p:cNvSpPr/>
          <p:nvPr/>
        </p:nvSpPr>
        <p:spPr bwMode="auto">
          <a:xfrm>
            <a:off x="3265903" y="2988224"/>
            <a:ext cx="514009" cy="699484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21" name="Gruppo 20"/>
          <p:cNvGrpSpPr/>
          <p:nvPr/>
        </p:nvGrpSpPr>
        <p:grpSpPr>
          <a:xfrm>
            <a:off x="3995936" y="556145"/>
            <a:ext cx="4239959" cy="5563642"/>
            <a:chOff x="3645154" y="692696"/>
            <a:chExt cx="4239959" cy="5563642"/>
          </a:xfrm>
        </p:grpSpPr>
        <p:grpSp>
          <p:nvGrpSpPr>
            <p:cNvPr id="22" name="Gruppo 21"/>
            <p:cNvGrpSpPr/>
            <p:nvPr/>
          </p:nvGrpSpPr>
          <p:grpSpPr>
            <a:xfrm>
              <a:off x="3645154" y="692696"/>
              <a:ext cx="4239959" cy="5563642"/>
              <a:chOff x="3645154" y="692696"/>
              <a:chExt cx="4239959" cy="5563642"/>
            </a:xfrm>
          </p:grpSpPr>
          <p:sp>
            <p:nvSpPr>
              <p:cNvPr id="30" name="Rettangolo arrotondato 29"/>
              <p:cNvSpPr/>
              <p:nvPr/>
            </p:nvSpPr>
            <p:spPr bwMode="auto">
              <a:xfrm>
                <a:off x="3645154" y="692696"/>
                <a:ext cx="4239959" cy="5563642"/>
              </a:xfrm>
              <a:prstGeom prst="roundRect">
                <a:avLst>
                  <a:gd name="adj" fmla="val 0"/>
                </a:avLst>
              </a:prstGeom>
              <a:solidFill>
                <a:srgbClr val="E8EDFF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grpSp>
            <p:nvGrpSpPr>
              <p:cNvPr id="31" name="Gruppo 30"/>
              <p:cNvGrpSpPr/>
              <p:nvPr/>
            </p:nvGrpSpPr>
            <p:grpSpPr>
              <a:xfrm>
                <a:off x="3707904" y="764704"/>
                <a:ext cx="4112688" cy="5278414"/>
                <a:chOff x="3707904" y="260648"/>
                <a:chExt cx="4112688" cy="5278414"/>
              </a:xfrm>
            </p:grpSpPr>
            <p:pic>
              <p:nvPicPr>
                <p:cNvPr id="32" name="Immagine 31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3707904" y="260648"/>
                  <a:ext cx="4112688" cy="5278414"/>
                </a:xfrm>
                <a:prstGeom prst="rect">
                  <a:avLst/>
                </a:prstGeom>
              </p:spPr>
            </p:pic>
            <p:sp>
              <p:nvSpPr>
                <p:cNvPr id="38" name="Rettangolo 37"/>
                <p:cNvSpPr/>
                <p:nvPr/>
              </p:nvSpPr>
              <p:spPr bwMode="auto">
                <a:xfrm>
                  <a:off x="4284631" y="702997"/>
                  <a:ext cx="792088" cy="45719"/>
                </a:xfrm>
                <a:prstGeom prst="rect">
                  <a:avLst/>
                </a:prstGeom>
                <a:solidFill>
                  <a:srgbClr val="E8EDFF"/>
                </a:solidFill>
                <a:ln w="31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it-IT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39" name="Rettangolo 38"/>
                <p:cNvSpPr/>
                <p:nvPr/>
              </p:nvSpPr>
              <p:spPr bwMode="auto">
                <a:xfrm>
                  <a:off x="4283968" y="797455"/>
                  <a:ext cx="792088" cy="45719"/>
                </a:xfrm>
                <a:prstGeom prst="rect">
                  <a:avLst/>
                </a:prstGeom>
                <a:solidFill>
                  <a:srgbClr val="E8EDFF"/>
                </a:solidFill>
                <a:ln w="31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it-IT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40" name="Rettangolo 39"/>
                <p:cNvSpPr/>
                <p:nvPr/>
              </p:nvSpPr>
              <p:spPr bwMode="auto">
                <a:xfrm>
                  <a:off x="4283968" y="899381"/>
                  <a:ext cx="792088" cy="45719"/>
                </a:xfrm>
                <a:prstGeom prst="rect">
                  <a:avLst/>
                </a:prstGeom>
                <a:solidFill>
                  <a:srgbClr val="E8EDFF"/>
                </a:solidFill>
                <a:ln w="31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it-IT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41" name="Rettangolo 40"/>
                <p:cNvSpPr/>
                <p:nvPr/>
              </p:nvSpPr>
              <p:spPr bwMode="auto">
                <a:xfrm>
                  <a:off x="4283968" y="994657"/>
                  <a:ext cx="792088" cy="45719"/>
                </a:xfrm>
                <a:prstGeom prst="rect">
                  <a:avLst/>
                </a:prstGeom>
                <a:solidFill>
                  <a:srgbClr val="E8EDFF"/>
                </a:solidFill>
                <a:ln w="31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it-IT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42" name="Rettangolo 41"/>
                <p:cNvSpPr/>
                <p:nvPr/>
              </p:nvSpPr>
              <p:spPr bwMode="auto">
                <a:xfrm>
                  <a:off x="4284631" y="1095271"/>
                  <a:ext cx="792088" cy="45719"/>
                </a:xfrm>
                <a:prstGeom prst="rect">
                  <a:avLst/>
                </a:prstGeom>
                <a:solidFill>
                  <a:srgbClr val="E8EDFF"/>
                </a:solidFill>
                <a:ln w="31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it-IT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43" name="Rettangolo 42"/>
                <p:cNvSpPr/>
                <p:nvPr/>
              </p:nvSpPr>
              <p:spPr bwMode="auto">
                <a:xfrm>
                  <a:off x="4283968" y="1189729"/>
                  <a:ext cx="792088" cy="45719"/>
                </a:xfrm>
                <a:prstGeom prst="rect">
                  <a:avLst/>
                </a:prstGeom>
                <a:solidFill>
                  <a:srgbClr val="E8EDFF"/>
                </a:solidFill>
                <a:ln w="31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it-IT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44" name="Rettangolo 43"/>
                <p:cNvSpPr/>
                <p:nvPr/>
              </p:nvSpPr>
              <p:spPr bwMode="auto">
                <a:xfrm>
                  <a:off x="4283968" y="1291655"/>
                  <a:ext cx="792088" cy="45719"/>
                </a:xfrm>
                <a:prstGeom prst="rect">
                  <a:avLst/>
                </a:prstGeom>
                <a:solidFill>
                  <a:srgbClr val="E8EDFF"/>
                </a:solidFill>
                <a:ln w="31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it-IT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45" name="Rettangolo 44"/>
                <p:cNvSpPr/>
                <p:nvPr/>
              </p:nvSpPr>
              <p:spPr bwMode="auto">
                <a:xfrm>
                  <a:off x="4283968" y="1386931"/>
                  <a:ext cx="792088" cy="45719"/>
                </a:xfrm>
                <a:prstGeom prst="rect">
                  <a:avLst/>
                </a:prstGeom>
                <a:solidFill>
                  <a:srgbClr val="E8EDFF"/>
                </a:solidFill>
                <a:ln w="31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it-IT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46" name="Rettangolo 45"/>
                <p:cNvSpPr/>
                <p:nvPr/>
              </p:nvSpPr>
              <p:spPr bwMode="auto">
                <a:xfrm>
                  <a:off x="4290958" y="1495172"/>
                  <a:ext cx="792088" cy="45719"/>
                </a:xfrm>
                <a:prstGeom prst="rect">
                  <a:avLst/>
                </a:prstGeom>
                <a:solidFill>
                  <a:srgbClr val="E8EDFF"/>
                </a:solidFill>
                <a:ln w="31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it-IT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47" name="Rettangolo 46"/>
                <p:cNvSpPr/>
                <p:nvPr/>
              </p:nvSpPr>
              <p:spPr bwMode="auto">
                <a:xfrm>
                  <a:off x="4290958" y="1590448"/>
                  <a:ext cx="792088" cy="45719"/>
                </a:xfrm>
                <a:prstGeom prst="rect">
                  <a:avLst/>
                </a:prstGeom>
                <a:solidFill>
                  <a:srgbClr val="E8EDFF"/>
                </a:solidFill>
                <a:ln w="31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it-IT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23" name="Rettangolo 22"/>
            <p:cNvSpPr/>
            <p:nvPr/>
          </p:nvSpPr>
          <p:spPr bwMode="auto">
            <a:xfrm>
              <a:off x="4572000" y="4560987"/>
              <a:ext cx="792088" cy="45719"/>
            </a:xfrm>
            <a:prstGeom prst="rect">
              <a:avLst/>
            </a:prstGeom>
            <a:solidFill>
              <a:srgbClr val="E8ED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ttangolo 28"/>
            <p:cNvSpPr/>
            <p:nvPr/>
          </p:nvSpPr>
          <p:spPr bwMode="auto">
            <a:xfrm>
              <a:off x="4572000" y="4640053"/>
              <a:ext cx="792088" cy="45719"/>
            </a:xfrm>
            <a:prstGeom prst="rect">
              <a:avLst/>
            </a:prstGeom>
            <a:solidFill>
              <a:srgbClr val="E8ED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1789113" y="117450"/>
            <a:ext cx="7031037" cy="42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200" i="1" dirty="0" smtClean="0">
                <a:solidFill>
                  <a:srgbClr val="000000"/>
                </a:solidFill>
              </a:rPr>
              <a:t>BANCA DATI APPALTI</a:t>
            </a:r>
            <a:endParaRPr lang="it-IT" altLang="it-IT" b="1" i="1" dirty="0" smtClean="0">
              <a:solidFill>
                <a:srgbClr val="000000"/>
              </a:solidFill>
            </a:endParaRPr>
          </a:p>
        </p:txBody>
      </p:sp>
      <p:sp>
        <p:nvSpPr>
          <p:cNvPr id="49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1547813" y="6245225"/>
            <a:ext cx="6337300" cy="476250"/>
          </a:xfrm>
        </p:spPr>
        <p:txBody>
          <a:bodyPr/>
          <a:lstStyle/>
          <a:p>
            <a:pPr>
              <a:defRPr/>
            </a:pPr>
            <a:endParaRPr lang="it-IT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it-IT" dirty="0" smtClean="0">
                <a:solidFill>
                  <a:srgbClr val="000000"/>
                </a:solidFill>
              </a:rPr>
              <a:t>D.C.E.R.C. – D.C.O.S.I.</a:t>
            </a:r>
            <a:endParaRPr lang="it-IT" dirty="0">
              <a:solidFill>
                <a:srgbClr val="000000"/>
              </a:solidFill>
            </a:endParaRPr>
          </a:p>
        </p:txBody>
      </p:sp>
      <p:pic>
        <p:nvPicPr>
          <p:cNvPr id="50" name="Picture 4" descr="log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197" y="173707"/>
            <a:ext cx="126047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59197" y="1187892"/>
            <a:ext cx="2844651" cy="72894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fontAlgn="base">
              <a:spcAft>
                <a:spcPct val="0"/>
              </a:spcAft>
              <a:defRPr/>
            </a:pPr>
            <a:r>
              <a:rPr lang="it-IT" sz="2000" b="1" cap="all" dirty="0" smtClean="0">
                <a:solidFill>
                  <a:schemeClr val="accent6"/>
                </a:solidFill>
                <a:latin typeface="+mn-lt"/>
              </a:rPr>
              <a:t>Sistema di autocontrollo</a:t>
            </a:r>
          </a:p>
        </p:txBody>
      </p:sp>
    </p:spTree>
    <p:extLst>
      <p:ext uri="{BB962C8B-B14F-4D97-AF65-F5344CB8AC3E}">
        <p14:creationId xmlns:p14="http://schemas.microsoft.com/office/powerpoint/2010/main" xmlns="" val="1356295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Inps">
  <a:themeElements>
    <a:clrScheme name="Presentazione Inps 13">
      <a:dk1>
        <a:srgbClr val="000000"/>
      </a:dk1>
      <a:lt1>
        <a:srgbClr val="FFFCF5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DF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In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dirty="0"/>
        </a:defPPr>
      </a:lstStyle>
    </a:txDef>
  </a:objectDefaults>
  <a:extraClrSchemeLst>
    <a:extraClrScheme>
      <a:clrScheme name="Presentazione In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13">
        <a:dk1>
          <a:srgbClr val="000000"/>
        </a:dk1>
        <a:lt1>
          <a:srgbClr val="FFFCF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DF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sentazione Inps">
  <a:themeElements>
    <a:clrScheme name="Presentazione Inps 13">
      <a:dk1>
        <a:srgbClr val="000000"/>
      </a:dk1>
      <a:lt1>
        <a:srgbClr val="FFFCF5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DF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In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dirty="0"/>
        </a:defPPr>
      </a:lstStyle>
    </a:txDef>
  </a:objectDefaults>
  <a:extraClrSchemeLst>
    <a:extraClrScheme>
      <a:clrScheme name="Presentazione In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13">
        <a:dk1>
          <a:srgbClr val="000000"/>
        </a:dk1>
        <a:lt1>
          <a:srgbClr val="FFFCF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DF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Presentazione Inps">
  <a:themeElements>
    <a:clrScheme name="Presentazione Inps 13">
      <a:dk1>
        <a:srgbClr val="000000"/>
      </a:dk1>
      <a:lt1>
        <a:srgbClr val="FFFCF5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DF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In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dirty="0"/>
        </a:defPPr>
      </a:lstStyle>
    </a:txDef>
  </a:objectDefaults>
  <a:extraClrSchemeLst>
    <a:extraClrScheme>
      <a:clrScheme name="Presentazione In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13">
        <a:dk1>
          <a:srgbClr val="000000"/>
        </a:dk1>
        <a:lt1>
          <a:srgbClr val="FFFCF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DF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Presentazione Inps">
  <a:themeElements>
    <a:clrScheme name="Presentazione Inps 13">
      <a:dk1>
        <a:srgbClr val="000000"/>
      </a:dk1>
      <a:lt1>
        <a:srgbClr val="FFFCF5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DF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In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dirty="0"/>
        </a:defPPr>
      </a:lstStyle>
    </a:txDef>
  </a:objectDefaults>
  <a:extraClrSchemeLst>
    <a:extraClrScheme>
      <a:clrScheme name="Presentazione In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Inp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Inps 13">
        <a:dk1>
          <a:srgbClr val="000000"/>
        </a:dk1>
        <a:lt1>
          <a:srgbClr val="FFFCF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DF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176</Words>
  <Application>Microsoft Office PowerPoint</Application>
  <PresentationFormat>Presentazione su schermo (4:3)</PresentationFormat>
  <Paragraphs>74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Presentazione Inps</vt:lpstr>
      <vt:lpstr>1_Presentazione Inps</vt:lpstr>
      <vt:lpstr>5_Presentazione Inps</vt:lpstr>
      <vt:lpstr>6_Presentazione Inps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Silvestris Daniela</dc:creator>
  <cp:lastModifiedBy>Eliana Sergi</cp:lastModifiedBy>
  <cp:revision>136</cp:revision>
  <dcterms:created xsi:type="dcterms:W3CDTF">2015-11-27T14:10:54Z</dcterms:created>
  <dcterms:modified xsi:type="dcterms:W3CDTF">2018-11-29T11:23:01Z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417269173</vt:i4>
  </property>
  <property fmtid="{D5CDD505-2E9C-101B-9397-08002B2CF9AE}" pid="3" name="_NewReviewCycle">
    <vt:lpwstr/>
  </property>
  <property fmtid="{D5CDD505-2E9C-101B-9397-08002B2CF9AE}" pid="4" name="_EmailSubject">
    <vt:lpwstr>Materiale videoconferenza 26/06/2018</vt:lpwstr>
  </property>
  <property fmtid="{D5CDD505-2E9C-101B-9397-08002B2CF9AE}" pid="5" name="_AuthorEmail">
    <vt:lpwstr>c.brunazzo@studiogabellini.it</vt:lpwstr>
  </property>
  <property fmtid="{D5CDD505-2E9C-101B-9397-08002B2CF9AE}" pid="6" name="_AuthorEmailDisplayName">
    <vt:lpwstr>Cinzia Brunazzo</vt:lpwstr>
  </property>
</Properties>
</file>