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sldIdLst>
    <p:sldId id="256" r:id="rId2"/>
    <p:sldId id="257" r:id="rId3"/>
    <p:sldId id="260" r:id="rId4"/>
    <p:sldId id="261" r:id="rId5"/>
    <p:sldId id="262" r:id="rId6"/>
    <p:sldId id="263" r:id="rId7"/>
    <p:sldId id="300" r:id="rId8"/>
    <p:sldId id="264" r:id="rId9"/>
    <p:sldId id="265" r:id="rId10"/>
    <p:sldId id="267" r:id="rId11"/>
    <p:sldId id="284" r:id="rId12"/>
    <p:sldId id="298" r:id="rId13"/>
    <p:sldId id="270" r:id="rId14"/>
    <p:sldId id="293" r:id="rId15"/>
    <p:sldId id="268" r:id="rId16"/>
    <p:sldId id="289" r:id="rId17"/>
    <p:sldId id="290" r:id="rId18"/>
    <p:sldId id="271" r:id="rId19"/>
    <p:sldId id="294" r:id="rId20"/>
    <p:sldId id="288" r:id="rId21"/>
    <p:sldId id="287" r:id="rId22"/>
    <p:sldId id="301" r:id="rId23"/>
    <p:sldId id="302" r:id="rId24"/>
    <p:sldId id="286" r:id="rId25"/>
    <p:sldId id="299" r:id="rId26"/>
    <p:sldId id="285" r:id="rId27"/>
    <p:sldId id="291" r:id="rId28"/>
    <p:sldId id="292" r:id="rId29"/>
    <p:sldId id="272" r:id="rId30"/>
    <p:sldId id="274" r:id="rId31"/>
    <p:sldId id="275" r:id="rId32"/>
    <p:sldId id="276" r:id="rId33"/>
    <p:sldId id="281" r:id="rId34"/>
    <p:sldId id="282" r:id="rId35"/>
    <p:sldId id="296" r:id="rId36"/>
    <p:sldId id="297" r:id="rId37"/>
    <p:sldId id="283" r:id="rId38"/>
    <p:sldId id="295" r:id="rId39"/>
    <p:sldId id="28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zione predefinita" id="{3C565A49-018A-49CC-8247-CFFCC8DE2CB8}">
          <p14:sldIdLst>
            <p14:sldId id="256"/>
            <p14:sldId id="257"/>
            <p14:sldId id="260"/>
            <p14:sldId id="261"/>
            <p14:sldId id="262"/>
            <p14:sldId id="263"/>
            <p14:sldId id="300"/>
            <p14:sldId id="264"/>
            <p14:sldId id="265"/>
            <p14:sldId id="267"/>
            <p14:sldId id="284"/>
            <p14:sldId id="298"/>
            <p14:sldId id="270"/>
            <p14:sldId id="293"/>
            <p14:sldId id="268"/>
            <p14:sldId id="289"/>
            <p14:sldId id="290"/>
            <p14:sldId id="271"/>
            <p14:sldId id="294"/>
            <p14:sldId id="288"/>
            <p14:sldId id="287"/>
            <p14:sldId id="301"/>
            <p14:sldId id="302"/>
            <p14:sldId id="286"/>
            <p14:sldId id="299"/>
            <p14:sldId id="285"/>
            <p14:sldId id="291"/>
            <p14:sldId id="292"/>
            <p14:sldId id="272"/>
            <p14:sldId id="274"/>
            <p14:sldId id="275"/>
            <p14:sldId id="276"/>
            <p14:sldId id="281"/>
            <p14:sldId id="282"/>
            <p14:sldId id="296"/>
            <p14:sldId id="297"/>
            <p14:sldId id="283"/>
            <p14:sldId id="295"/>
            <p14:sldId id="28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3" d="100"/>
          <a:sy n="73" d="100"/>
        </p:scale>
        <p:origin x="-111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6806552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175995070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428229707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175962627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6516075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1294064813"/>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242267320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296213546"/>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2102628616"/>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6C01193-8287-4834-A286-6B880643E934}" type="datetime4">
              <a:rPr lang="en-US" smtClean="0"/>
              <a:pPr/>
              <a:t>November 29, 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21566903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xmlns="" val="107731618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6C01193-8287-4834-A286-6B880643E934}" type="datetime4">
              <a:rPr lang="en-US" smtClean="0"/>
              <a:pPr/>
              <a:t>November 29, 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B37D5FE-740C-46F5-801A-FA5477D9711F}" type="slidenum">
              <a:rPr lang="en-US" smtClean="0"/>
              <a:pPr/>
              <a:t>‹N›</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16740399"/>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psoa.it/documents/lavoro-e-previdenza/amministrazione-del-personale/quotidiano/2014/06/26/inquadramento-previdenziale-dei-datori-di-lavoro-automatizzat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inps.it/Nuovoportaleinps/default.aspx?sPathID=;0;46936;&amp;lastMenu=46936&amp;iMenu=1&amp;sURL=/circolari/Circolare+numero+32+del+10-02-2011.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1238" y="2673752"/>
            <a:ext cx="3403638" cy="1702160"/>
          </a:xfrm>
        </p:spPr>
        <p:txBody>
          <a:bodyPr>
            <a:normAutofit/>
          </a:bodyPr>
          <a:lstStyle/>
          <a:p>
            <a:pPr algn="ctr"/>
            <a:r>
              <a:rPr lang="en-US" sz="2800"/>
              <a:t>INQUADRAMENTO PREVIDENZIALE INPS </a:t>
            </a:r>
            <a:endParaRPr lang="en-US" sz="2800" dirty="0"/>
          </a:p>
        </p:txBody>
      </p:sp>
      <p:sp>
        <p:nvSpPr>
          <p:cNvPr id="4" name="Date Placeholder 3"/>
          <p:cNvSpPr>
            <a:spLocks noGrp="1"/>
          </p:cNvSpPr>
          <p:nvPr>
            <p:ph type="dt" sz="half" idx="10"/>
          </p:nvPr>
        </p:nvSpPr>
        <p:spPr>
          <a:xfrm>
            <a:off x="4738743" y="1551552"/>
            <a:ext cx="3525581" cy="750981"/>
          </a:xfrm>
        </p:spPr>
        <p:txBody>
          <a:bodyPr/>
          <a:lstStyle/>
          <a:p>
            <a:pPr algn="ctr"/>
            <a:r>
              <a:rPr lang="en-US"/>
              <a:t>Rimini, 18 Aprile 2018</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spTree>
    <p:extLst>
      <p:ext uri="{BB962C8B-B14F-4D97-AF65-F5344CB8AC3E}">
        <p14:creationId xmlns:p14="http://schemas.microsoft.com/office/powerpoint/2010/main" xmlns="" val="219409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1041722"/>
            <a:ext cx="6777317" cy="4790907"/>
          </a:xfrm>
        </p:spPr>
        <p:txBody>
          <a:bodyPr>
            <a:normAutofit/>
          </a:bodyPr>
          <a:lstStyle/>
          <a:p>
            <a:pPr marL="68580" indent="0">
              <a:buNone/>
            </a:pPr>
            <a:r>
              <a:rPr lang="it-IT" sz="1800" dirty="0"/>
              <a:t>Considerato lo scopo che perseguono, i codici di autorizzazione </a:t>
            </a:r>
            <a:r>
              <a:rPr lang="it-IT" sz="1800" dirty="0" err="1"/>
              <a:t>ven</a:t>
            </a:r>
            <a:r>
              <a:rPr lang="it-IT" sz="1800" dirty="0"/>
              <a:t> </a:t>
            </a:r>
            <a:r>
              <a:rPr lang="it-IT" sz="1800" dirty="0" err="1"/>
              <a:t>ono</a:t>
            </a:r>
            <a:r>
              <a:rPr lang="it-IT" sz="1800" dirty="0"/>
              <a:t> attribuiti </a:t>
            </a:r>
            <a:r>
              <a:rPr lang="it-IT" sz="1800" b="1" dirty="0"/>
              <a:t>solo</a:t>
            </a:r>
            <a:r>
              <a:rPr lang="it-IT" sz="1800" dirty="0"/>
              <a:t> quando il ricorso ad essi sia indispensabile per modificare le caratteristiche contributive associate ai </a:t>
            </a:r>
            <a:r>
              <a:rPr lang="it-IT" sz="1800" dirty="0" err="1"/>
              <a:t>c.s.c.</a:t>
            </a:r>
            <a:r>
              <a:rPr lang="it-IT" sz="1800" dirty="0"/>
              <a:t> e/o per segnalare delle particolarità d’interesse statistico ovvero contabile o di bilancio. </a:t>
            </a:r>
          </a:p>
          <a:p>
            <a:pPr marL="68580" indent="0">
              <a:buNone/>
            </a:pPr>
            <a:endParaRPr lang="it-IT" dirty="0"/>
          </a:p>
          <a:p>
            <a:pPr marL="68580" indent="0">
              <a:buNone/>
            </a:pPr>
            <a:r>
              <a:rPr lang="it-IT" dirty="0"/>
              <a:t>Fanno eccezione i codici 5B, 5C, 5D, 5F, 5G, 6A, 6B, 6C, 6D e 6N, che </a:t>
            </a:r>
            <a:r>
              <a:rPr lang="it-IT" b="1" dirty="0"/>
              <a:t>devono essere sempre attribuiti</a:t>
            </a:r>
            <a:r>
              <a:rPr lang="it-IT" dirty="0"/>
              <a:t> in quanto i predetti codici della serie 5, riservati alle imprese artigiane, indicano i limiti dimensionali di tali imprese in relazione all’attività esercitata, mentre quelli della serie 6, riservati agli enti pubblici e alle Amministrazioni dello Stato, indicano le diverse forme assicurative alle quali sono soggetti i dipendenti delle amministrazioni pubbliche. </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10</a:t>
            </a:fld>
            <a:endParaRPr lang="en-US"/>
          </a:p>
        </p:txBody>
      </p:sp>
    </p:spTree>
    <p:extLst>
      <p:ext uri="{BB962C8B-B14F-4D97-AF65-F5344CB8AC3E}">
        <p14:creationId xmlns:p14="http://schemas.microsoft.com/office/powerpoint/2010/main" xmlns="" val="1042029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949124"/>
            <a:ext cx="6777317" cy="4883505"/>
          </a:xfrm>
        </p:spPr>
        <p:txBody>
          <a:bodyPr/>
          <a:lstStyle/>
          <a:p>
            <a:pPr marL="68580" indent="0" algn="just">
              <a:buNone/>
            </a:pPr>
            <a:endParaRPr lang="it-IT" sz="3600" b="1" dirty="0"/>
          </a:p>
          <a:p>
            <a:pPr marL="68580" indent="0" algn="just">
              <a:buNone/>
            </a:pPr>
            <a:endParaRPr lang="it-IT" sz="3600" b="1" dirty="0"/>
          </a:p>
          <a:p>
            <a:pPr marL="68580" indent="0" algn="just">
              <a:buNone/>
            </a:pPr>
            <a:r>
              <a:rPr lang="it-IT" sz="3600" b="1" dirty="0"/>
              <a:t>L’insieme di tutti i codici attribuiti determina l’aliquota che deve essere applicata per versare i contributi.</a:t>
            </a:r>
            <a:endParaRPr lang="it-IT" sz="3600" dirty="0"/>
          </a:p>
          <a:p>
            <a:pPr marL="68580" indent="0" algn="just">
              <a:buNone/>
            </a:pPr>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11</a:t>
            </a:fld>
            <a:endParaRPr lang="en-US"/>
          </a:p>
        </p:txBody>
      </p:sp>
    </p:spTree>
    <p:extLst>
      <p:ext uri="{BB962C8B-B14F-4D97-AF65-F5344CB8AC3E}">
        <p14:creationId xmlns:p14="http://schemas.microsoft.com/office/powerpoint/2010/main" xmlns="" val="1535187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949124"/>
            <a:ext cx="6777317" cy="4883505"/>
          </a:xfrm>
        </p:spPr>
        <p:txBody>
          <a:bodyPr/>
          <a:lstStyle/>
          <a:p>
            <a:pPr marL="68580" indent="0" algn="just">
              <a:buNone/>
            </a:pPr>
            <a:endParaRPr lang="it-IT" sz="3600" b="1" dirty="0"/>
          </a:p>
          <a:p>
            <a:pPr marL="68580" indent="0" algn="just">
              <a:buNone/>
            </a:pPr>
            <a:endParaRPr lang="it-IT" sz="3600" b="1"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12</a:t>
            </a:fld>
            <a:endParaRPr lang="en-US"/>
          </a:p>
        </p:txBody>
      </p:sp>
      <p:pic>
        <p:nvPicPr>
          <p:cNvPr id="7" name="Immagine 6"/>
          <p:cNvPicPr/>
          <p:nvPr/>
        </p:nvPicPr>
        <p:blipFill>
          <a:blip r:embed="rId2" cstate="print"/>
          <a:stretch>
            <a:fillRect/>
          </a:stretch>
        </p:blipFill>
        <p:spPr>
          <a:xfrm>
            <a:off x="1511935" y="1812324"/>
            <a:ext cx="6120130" cy="2850292"/>
          </a:xfrm>
          <a:prstGeom prst="rect">
            <a:avLst/>
          </a:prstGeom>
        </p:spPr>
      </p:pic>
    </p:spTree>
    <p:extLst>
      <p:ext uri="{BB962C8B-B14F-4D97-AF65-F5344CB8AC3E}">
        <p14:creationId xmlns:p14="http://schemas.microsoft.com/office/powerpoint/2010/main" xmlns="" val="3885972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idx="1"/>
          </p:nvPr>
        </p:nvSpPr>
        <p:spPr>
          <a:xfrm>
            <a:off x="1042988" y="1122363"/>
            <a:ext cx="6777037" cy="4710112"/>
          </a:xfrm>
        </p:spPr>
        <p:txBody>
          <a:bodyPr/>
          <a:lstStyle/>
          <a:p>
            <a:pPr marL="68580" indent="0">
              <a:buNone/>
            </a:pPr>
            <a:r>
              <a:rPr lang="it-IT" dirty="0"/>
              <a:t>Con il messaggio n. 3643 del 28 marzo 2014 ha comunicato  l’adozione della classificazione ATECO 2007, in luogo dell'ISTAT91, quale regola unica per la catalogazione delle attività economiche. </a:t>
            </a:r>
          </a:p>
          <a:p>
            <a:pPr marL="68580" indent="0">
              <a:buNone/>
            </a:pPr>
            <a:endParaRPr lang="it-IT" dirty="0"/>
          </a:p>
          <a:p>
            <a:pPr marL="68580" indent="0">
              <a:buNone/>
            </a:pPr>
            <a:r>
              <a:rPr lang="it-IT" dirty="0"/>
              <a:t>Con la </a:t>
            </a:r>
            <a:r>
              <a:rPr lang="it-IT" dirty="0">
                <a:hlinkClick r:id="rId2" tooltip="circolare n. 802014"/>
              </a:rPr>
              <a:t>circolare n. 80/2014</a:t>
            </a:r>
            <a:r>
              <a:rPr lang="it-IT" dirty="0"/>
              <a:t> è stato  illustrato </a:t>
            </a:r>
            <a:r>
              <a:rPr lang="it-IT" b="1" dirty="0"/>
              <a:t>l’inquadramento automatizzato</a:t>
            </a:r>
            <a:r>
              <a:rPr lang="it-IT" dirty="0"/>
              <a:t> e </a:t>
            </a:r>
            <a:r>
              <a:rPr lang="it-IT" b="1" dirty="0"/>
              <a:t>diffuso il nuovo manuale di classificazione</a:t>
            </a:r>
            <a:endParaRPr lang="it-IT" dirty="0"/>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13</a:t>
            </a:fld>
            <a:endParaRPr lang="en-US"/>
          </a:p>
        </p:txBody>
      </p:sp>
    </p:spTree>
    <p:extLst>
      <p:ext uri="{BB962C8B-B14F-4D97-AF65-F5344CB8AC3E}">
        <p14:creationId xmlns:p14="http://schemas.microsoft.com/office/powerpoint/2010/main" xmlns="" val="462677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idx="1"/>
          </p:nvPr>
        </p:nvSpPr>
        <p:spPr>
          <a:xfrm>
            <a:off x="1042988" y="1122363"/>
            <a:ext cx="6777037" cy="4710112"/>
          </a:xfrm>
        </p:spPr>
        <p:txBody>
          <a:bodyPr>
            <a:normAutofit/>
          </a:bodyPr>
          <a:lstStyle/>
          <a:p>
            <a:pPr marL="68580" indent="0">
              <a:buNone/>
            </a:pPr>
            <a:r>
              <a:rPr lang="it-IT" b="1" dirty="0"/>
              <a:t>Il Manuale di classificazione </a:t>
            </a:r>
            <a:r>
              <a:rPr lang="it-IT" dirty="0"/>
              <a:t>allegato alla circolare 80/2014 non raggruppa gli inquadramenti sulla base dei settori di attività classificati dall'INPS (da 1XXXX a 7XXXX), ma adotta la struttura descrittiva utilizzata dall’ISTAT con il rimando al CSC INPS.</a:t>
            </a:r>
          </a:p>
          <a:p>
            <a:pPr marL="68580" indent="0">
              <a:buNone/>
            </a:pPr>
            <a:r>
              <a:rPr lang="it-IT" dirty="0"/>
              <a:t>All’interno del manuale è riportato anche il dettaglio delle descrizioni delle attività predisposto dall’ISTAT Se per alcune attività sono previsti particolari criteri di inquadramento è presente il riferimento a circolari e messaggi INPS</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14</a:t>
            </a:fld>
            <a:endParaRPr lang="en-US"/>
          </a:p>
        </p:txBody>
      </p:sp>
    </p:spTree>
    <p:extLst>
      <p:ext uri="{BB962C8B-B14F-4D97-AF65-F5344CB8AC3E}">
        <p14:creationId xmlns:p14="http://schemas.microsoft.com/office/powerpoint/2010/main" xmlns="" val="2589562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983848"/>
            <a:ext cx="6777317" cy="4848781"/>
          </a:xfrm>
        </p:spPr>
        <p:txBody>
          <a:bodyPr>
            <a:normAutofit/>
          </a:bodyPr>
          <a:lstStyle/>
          <a:p>
            <a:pPr marL="68580" indent="0">
              <a:buNone/>
            </a:pPr>
            <a:r>
              <a:rPr lang="it-IT" dirty="0"/>
              <a:t>Finalità del nuovo sistema di inquadramento dei datori di lavoro:</a:t>
            </a:r>
          </a:p>
          <a:p>
            <a:pPr marL="68580" indent="0">
              <a:buNone/>
            </a:pPr>
            <a:endParaRPr lang="it-IT" dirty="0"/>
          </a:p>
          <a:p>
            <a:r>
              <a:rPr lang="it-IT" dirty="0"/>
              <a:t>erogare un servizio in tempo reale</a:t>
            </a:r>
          </a:p>
          <a:p>
            <a:endParaRPr lang="it-IT" dirty="0"/>
          </a:p>
          <a:p>
            <a:r>
              <a:rPr lang="it-IT" dirty="0"/>
              <a:t>garantire una uniformità degli inquadramenti sull’intero territorio nazionale</a:t>
            </a:r>
          </a:p>
          <a:p>
            <a:endParaRPr lang="it-IT" dirty="0"/>
          </a:p>
          <a:p>
            <a:pPr marL="68580" indent="0">
              <a:buNone/>
            </a:pPr>
            <a:r>
              <a:rPr lang="it-IT" dirty="0"/>
              <a:t>La procedura automatizzata di inquadramento attribuisce ai datori di lavoro l’inquadramento previdenziale sulla base dell’autocertificazione dell’attività dichiarata e, qualora sia necessario, sulla base dell’autocertificazione dell’attività attraverso la compilazione di un questionario, personalizzato in base all’attività indicata.</a:t>
            </a:r>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15</a:t>
            </a:fld>
            <a:endParaRPr lang="en-US"/>
          </a:p>
        </p:txBody>
      </p:sp>
    </p:spTree>
    <p:extLst>
      <p:ext uri="{BB962C8B-B14F-4D97-AF65-F5344CB8AC3E}">
        <p14:creationId xmlns:p14="http://schemas.microsoft.com/office/powerpoint/2010/main" xmlns="" val="131081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idx="1"/>
          </p:nvPr>
        </p:nvSpPr>
        <p:spPr>
          <a:xfrm>
            <a:off x="1043492" y="1053296"/>
            <a:ext cx="6777317" cy="4779333"/>
          </a:xfrm>
        </p:spPr>
        <p:txBody>
          <a:bodyPr>
            <a:normAutofit/>
          </a:bodyPr>
          <a:lstStyle/>
          <a:p>
            <a:pPr marL="68580" indent="0">
              <a:buNone/>
            </a:pPr>
            <a:r>
              <a:rPr lang="it-IT" dirty="0"/>
              <a:t>Sono escluse alcune attività di per sé non suscettibili di inquadramento automatizzato sia per la loro specificità, sia per necessità di maggiori approfondimenti sulle modalità di svolgimento dell’attività con dipendenti. </a:t>
            </a:r>
          </a:p>
          <a:p>
            <a:pPr marL="68580" indent="0">
              <a:buNone/>
            </a:pPr>
            <a:r>
              <a:rPr lang="it-IT" b="1" dirty="0"/>
              <a:t>In questi casi, l’inquadramento sarà effettuato dalla sede INPS di competenza</a:t>
            </a:r>
            <a:r>
              <a:rPr lang="it-IT" dirty="0"/>
              <a:t>.</a:t>
            </a:r>
          </a:p>
          <a:p>
            <a:pPr marL="68580" indent="0">
              <a:buNone/>
            </a:pPr>
            <a:r>
              <a:rPr lang="it-IT" dirty="0"/>
              <a:t>Non è possibile ottenere l’inquadramento automatizzato per una nuova iscrizione inviata oltre 45 giorni dalla data di inizio dell’attività con dipendenti. </a:t>
            </a:r>
          </a:p>
          <a:p>
            <a:pPr marL="68580" indent="0">
              <a:buNone/>
            </a:pPr>
            <a:r>
              <a:rPr lang="it-IT" dirty="0"/>
              <a:t>In tal caso l’inquadramento sarà effettuato dalla sede competente, previa verifica amministrativa, ovvero ispettiva qualora se ne ravvisi l’opportunità.</a:t>
            </a:r>
          </a:p>
        </p:txBody>
      </p:sp>
      <p:sp>
        <p:nvSpPr>
          <p:cNvPr id="4" name="Segnaposto data 3"/>
          <p:cNvSpPr>
            <a:spLocks noGrp="1"/>
          </p:cNvSpPr>
          <p:nvPr>
            <p:ph type="dt" sz="half" idx="10"/>
          </p:nvPr>
        </p:nvSpPr>
        <p:spPr/>
        <p:txBody>
          <a:bodyPr/>
          <a:lstStyle/>
          <a:p>
            <a:fld id="{05A93482-8E69-40F7-BCAD-5662A6CADB27}" type="datetime4">
              <a:rPr lang="en-US" smtClean="0"/>
              <a:pPr/>
              <a:t>November 29, 2018</a:t>
            </a:fld>
            <a:endParaRPr lang="en-US"/>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16</a:t>
            </a:fld>
            <a:endParaRPr lang="en-US"/>
          </a:p>
        </p:txBody>
      </p:sp>
    </p:spTree>
    <p:extLst>
      <p:ext uri="{BB962C8B-B14F-4D97-AF65-F5344CB8AC3E}">
        <p14:creationId xmlns:p14="http://schemas.microsoft.com/office/powerpoint/2010/main" xmlns="" val="335216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idx="1"/>
          </p:nvPr>
        </p:nvSpPr>
        <p:spPr>
          <a:xfrm>
            <a:off x="1043492" y="1053296"/>
            <a:ext cx="6777317" cy="4779333"/>
          </a:xfrm>
        </p:spPr>
        <p:txBody>
          <a:bodyPr>
            <a:normAutofit lnSpcReduction="10000"/>
          </a:bodyPr>
          <a:lstStyle/>
          <a:p>
            <a:pPr marL="68580" indent="0" algn="ctr">
              <a:buNone/>
            </a:pPr>
            <a:r>
              <a:rPr lang="it-IT" dirty="0"/>
              <a:t> Ulteriori verifiche</a:t>
            </a:r>
          </a:p>
          <a:p>
            <a:pPr marL="68580" indent="0" algn="ctr">
              <a:buNone/>
            </a:pPr>
            <a:endParaRPr lang="it-IT" dirty="0"/>
          </a:p>
          <a:p>
            <a:r>
              <a:rPr lang="it-IT" sz="1800" dirty="0"/>
              <a:t>potere/dovere dell’Inps di effettuare i controlli delle autocertificazioni</a:t>
            </a:r>
          </a:p>
          <a:p>
            <a:r>
              <a:rPr lang="it-IT" sz="1800" dirty="0"/>
              <a:t>qualora l’esito dei controlli evidenziasse difformità rispetto a quanto dichiarato, la sede competente per la gestione della matricola aziendale contatterà direttamente il datore di lavoro/intermediario per evidenziare le anomalie riscontrate</a:t>
            </a:r>
          </a:p>
          <a:p>
            <a:r>
              <a:rPr lang="it-IT" sz="1800" dirty="0"/>
              <a:t>nel caso in cui l’inquadramento sia stato attribuito sulla base di un’autocertificazione che non abbia trovato riscontro, la sede modificherà l’inquadramento sulla base delle risultanze dell’istruttoria con decorrenza retroattiva</a:t>
            </a:r>
          </a:p>
          <a:p>
            <a:r>
              <a:rPr lang="it-IT" sz="1800" dirty="0"/>
              <a:t>l’adozione della classificazione ATECO 2007 lascia impregiudicato il potere dell’INPS di inquadrare i datori di lavoro in uno dei settori normativamente previsti in funzione dell’attività svolta, indipendentemente dal raggruppamento delle attività effettuato dall’Istat</a:t>
            </a:r>
          </a:p>
          <a:p>
            <a:endParaRPr lang="it-IT" sz="1800" dirty="0"/>
          </a:p>
          <a:p>
            <a:endParaRPr lang="it-IT" sz="1800" dirty="0"/>
          </a:p>
          <a:p>
            <a:pPr algn="ctr"/>
            <a:endParaRPr lang="it-IT" dirty="0"/>
          </a:p>
          <a:p>
            <a:pPr algn="ctr"/>
            <a:endParaRPr lang="it-IT" dirty="0"/>
          </a:p>
        </p:txBody>
      </p:sp>
      <p:sp>
        <p:nvSpPr>
          <p:cNvPr id="4" name="Segnaposto data 3"/>
          <p:cNvSpPr>
            <a:spLocks noGrp="1"/>
          </p:cNvSpPr>
          <p:nvPr>
            <p:ph type="dt" sz="half" idx="10"/>
          </p:nvPr>
        </p:nvSpPr>
        <p:spPr/>
        <p:txBody>
          <a:bodyPr/>
          <a:lstStyle/>
          <a:p>
            <a:fld id="{05A93482-8E69-40F7-BCAD-5662A6CADB27}" type="datetime4">
              <a:rPr lang="en-US" smtClean="0"/>
              <a:pPr/>
              <a:t>November 29, 2018</a:t>
            </a:fld>
            <a:endParaRPr lang="en-US"/>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17</a:t>
            </a:fld>
            <a:endParaRPr lang="en-US"/>
          </a:p>
        </p:txBody>
      </p:sp>
    </p:spTree>
    <p:extLst>
      <p:ext uri="{BB962C8B-B14F-4D97-AF65-F5344CB8AC3E}">
        <p14:creationId xmlns:p14="http://schemas.microsoft.com/office/powerpoint/2010/main" xmlns="" val="1590917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27516"/>
          </a:xfrm>
        </p:spPr>
        <p:txBody>
          <a:bodyPr>
            <a:normAutofit fontScale="90000"/>
          </a:bodyPr>
          <a:lstStyle/>
          <a:p>
            <a:pPr algn="ctr"/>
            <a:r>
              <a:rPr lang="it-IT" dirty="0"/>
              <a:t>Attività plurime</a:t>
            </a:r>
          </a:p>
        </p:txBody>
      </p:sp>
      <p:sp>
        <p:nvSpPr>
          <p:cNvPr id="3" name="Segnaposto contenuto 2"/>
          <p:cNvSpPr>
            <a:spLocks noGrp="1"/>
          </p:cNvSpPr>
          <p:nvPr>
            <p:ph idx="1"/>
          </p:nvPr>
        </p:nvSpPr>
        <p:spPr>
          <a:xfrm>
            <a:off x="1043492" y="1956122"/>
            <a:ext cx="6777317" cy="3876507"/>
          </a:xfrm>
        </p:spPr>
        <p:txBody>
          <a:bodyPr>
            <a:normAutofit/>
          </a:bodyPr>
          <a:lstStyle/>
          <a:p>
            <a:pPr marL="68580" indent="0" algn="just">
              <a:buNone/>
            </a:pPr>
            <a:endParaRPr lang="it-IT" dirty="0"/>
          </a:p>
          <a:p>
            <a:pPr marL="68580" indent="0" algn="just">
              <a:buNone/>
            </a:pPr>
            <a:r>
              <a:rPr lang="it-IT" dirty="0"/>
              <a:t>Ai fini dell’inquadramento ai datori di lavoro che svolgono diverse attività inquadrabili in settori diversi, si tiene conto dell’attività che viene svolta con prevalenza, intendendo le altre attività come accessorie o marginali.</a:t>
            </a:r>
          </a:p>
          <a:p>
            <a:pPr marL="68580" indent="0" algn="just">
              <a:buNone/>
            </a:pPr>
            <a:endParaRPr lang="it-IT" dirty="0"/>
          </a:p>
          <a:p>
            <a:pPr marL="68580" indent="0" algn="just">
              <a:buNone/>
            </a:pPr>
            <a:r>
              <a:rPr lang="it-IT" dirty="0"/>
              <a:t>Qualora le diverse attività siano svolte con autonomia organizzativa e gestionale, a ciascuna attività viene attribuito un proprio inquadramento.</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18</a:t>
            </a:fld>
            <a:endParaRPr lang="en-US"/>
          </a:p>
        </p:txBody>
      </p:sp>
    </p:spTree>
    <p:extLst>
      <p:ext uri="{BB962C8B-B14F-4D97-AF65-F5344CB8AC3E}">
        <p14:creationId xmlns:p14="http://schemas.microsoft.com/office/powerpoint/2010/main" xmlns="" val="660671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27516"/>
          </a:xfrm>
        </p:spPr>
        <p:txBody>
          <a:bodyPr>
            <a:normAutofit fontScale="90000"/>
          </a:bodyPr>
          <a:lstStyle/>
          <a:p>
            <a:pPr algn="ctr"/>
            <a:r>
              <a:rPr lang="it-IT" dirty="0"/>
              <a:t>Attività plurime</a:t>
            </a:r>
          </a:p>
        </p:txBody>
      </p:sp>
      <p:sp>
        <p:nvSpPr>
          <p:cNvPr id="3" name="Segnaposto contenuto 2"/>
          <p:cNvSpPr>
            <a:spLocks noGrp="1"/>
          </p:cNvSpPr>
          <p:nvPr>
            <p:ph idx="1"/>
          </p:nvPr>
        </p:nvSpPr>
        <p:spPr>
          <a:xfrm>
            <a:off x="1043492" y="1956122"/>
            <a:ext cx="6777317" cy="3876507"/>
          </a:xfrm>
        </p:spPr>
        <p:txBody>
          <a:bodyPr>
            <a:normAutofit/>
          </a:bodyPr>
          <a:lstStyle/>
          <a:p>
            <a:pPr marL="68580" indent="0" algn="just">
              <a:buNone/>
            </a:pPr>
            <a:endParaRPr lang="it-IT" dirty="0"/>
          </a:p>
          <a:p>
            <a:pPr marL="68580" indent="0">
              <a:buNone/>
            </a:pPr>
            <a:r>
              <a:rPr lang="it-IT" b="1" dirty="0"/>
              <a:t>Posizione per attività secondaria</a:t>
            </a:r>
          </a:p>
          <a:p>
            <a:pPr marL="68580" indent="0">
              <a:buNone/>
            </a:pPr>
            <a:r>
              <a:rPr lang="it-IT" dirty="0"/>
              <a:t>L’apertura di una posizione per l’</a:t>
            </a:r>
            <a:r>
              <a:rPr lang="it-IT" b="1" dirty="0"/>
              <a:t>attività secondaria</a:t>
            </a:r>
            <a:r>
              <a:rPr lang="it-IT" dirty="0"/>
              <a:t>, diversa da quella principale, può avvenire quando:</a:t>
            </a:r>
          </a:p>
          <a:p>
            <a:pPr marL="365760" lvl="1" indent="0">
              <a:buNone/>
            </a:pPr>
            <a:r>
              <a:rPr lang="it-IT" dirty="0"/>
              <a:t>- l’attività secondaria rientra in un </a:t>
            </a:r>
            <a:r>
              <a:rPr lang="it-IT" b="1" dirty="0"/>
              <a:t>diverso settore</a:t>
            </a:r>
          </a:p>
          <a:p>
            <a:pPr marL="365760" lvl="1" indent="0">
              <a:buNone/>
            </a:pPr>
            <a:r>
              <a:rPr lang="it-IT" dirty="0"/>
              <a:t>e</a:t>
            </a:r>
          </a:p>
          <a:p>
            <a:pPr marL="365760" lvl="1" indent="0">
              <a:buNone/>
            </a:pPr>
            <a:r>
              <a:rPr lang="it-IT" dirty="0"/>
              <a:t>- presenta i caratteri dell'</a:t>
            </a:r>
            <a:r>
              <a:rPr lang="it-IT" b="1" dirty="0"/>
              <a:t>autonomia funzionale ed organizzativa</a:t>
            </a:r>
            <a:r>
              <a:rPr lang="it-IT" dirty="0"/>
              <a:t>.</a:t>
            </a:r>
          </a:p>
          <a:p>
            <a:pPr marL="68580" indent="0">
              <a:buNone/>
            </a:pPr>
            <a:r>
              <a:rPr lang="it-IT" dirty="0"/>
              <a:t>Ciò legittima l’attribuzione di </a:t>
            </a:r>
            <a:r>
              <a:rPr lang="it-IT" b="1" dirty="0"/>
              <a:t>distinti inquadramenti previdenziali</a:t>
            </a:r>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19</a:t>
            </a:fld>
            <a:endParaRPr lang="en-US"/>
          </a:p>
        </p:txBody>
      </p:sp>
    </p:spTree>
    <p:extLst>
      <p:ext uri="{BB962C8B-B14F-4D97-AF65-F5344CB8AC3E}">
        <p14:creationId xmlns:p14="http://schemas.microsoft.com/office/powerpoint/2010/main" xmlns="" val="266785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868101" y="1053296"/>
            <a:ext cx="7200133" cy="2395960"/>
          </a:xfrm>
        </p:spPr>
        <p:txBody>
          <a:bodyPr>
            <a:normAutofit/>
          </a:bodyPr>
          <a:lstStyle/>
          <a:p>
            <a:pPr algn="ctr"/>
            <a:r>
              <a:rPr lang="it-IT" sz="4900" b="1" dirty="0">
                <a:solidFill>
                  <a:schemeClr val="accent1">
                    <a:lumMod val="75000"/>
                  </a:schemeClr>
                </a:solidFill>
              </a:rPr>
              <a:t>Fonte principale per gli inquadramenti</a:t>
            </a:r>
            <a:r>
              <a:rPr lang="it-IT" sz="4900" b="1" dirty="0">
                <a:solidFill>
                  <a:schemeClr val="tx1"/>
                </a:solidFill>
              </a:rPr>
              <a:t/>
            </a:r>
            <a:br>
              <a:rPr lang="it-IT" sz="4900" b="1" dirty="0">
                <a:solidFill>
                  <a:schemeClr val="tx1"/>
                </a:solidFill>
              </a:rPr>
            </a:br>
            <a:endParaRPr lang="it-IT" dirty="0">
              <a:solidFill>
                <a:schemeClr val="tx1"/>
              </a:solidFill>
            </a:endParaRPr>
          </a:p>
        </p:txBody>
      </p:sp>
      <p:sp>
        <p:nvSpPr>
          <p:cNvPr id="3" name="Subtitle 2"/>
          <p:cNvSpPr>
            <a:spLocks noGrp="1"/>
          </p:cNvSpPr>
          <p:nvPr>
            <p:ph idx="1"/>
          </p:nvPr>
        </p:nvSpPr>
        <p:spPr>
          <a:xfrm>
            <a:off x="1043492" y="3136739"/>
            <a:ext cx="6777317" cy="2695890"/>
          </a:xfrm>
        </p:spPr>
        <p:txBody>
          <a:bodyPr>
            <a:normAutofit/>
          </a:bodyPr>
          <a:lstStyle/>
          <a:p>
            <a:pPr marL="68580" indent="0" algn="ctr">
              <a:buNone/>
            </a:pPr>
            <a:r>
              <a:rPr lang="it-IT" sz="4000" b="1" dirty="0">
                <a:solidFill>
                  <a:schemeClr val="tx1"/>
                </a:solidFill>
              </a:rPr>
              <a:t>legge  9 marzo 1989, n. 88, all'art. 49</a:t>
            </a:r>
            <a:r>
              <a:rPr lang="en-US" sz="4000" b="1" dirty="0">
                <a:solidFill>
                  <a:schemeClr val="tx1"/>
                </a:solidFill>
              </a:rPr>
              <a:t/>
            </a:r>
            <a:br>
              <a:rPr lang="en-US" sz="4000" b="1" dirty="0">
                <a:solidFill>
                  <a:schemeClr val="tx1"/>
                </a:solidFill>
              </a:rPr>
            </a:br>
            <a:endParaRPr lang="en-US" sz="4000" b="1" dirty="0"/>
          </a:p>
        </p:txBody>
      </p:sp>
      <p:sp>
        <p:nvSpPr>
          <p:cNvPr id="4" name="Date Placeholder 3"/>
          <p:cNvSpPr>
            <a:spLocks noGrp="1"/>
          </p:cNvSpPr>
          <p:nvPr>
            <p:ph type="dt" sz="half" idx="10"/>
          </p:nvPr>
        </p:nvSpPr>
        <p:spPr>
          <a:xfrm>
            <a:off x="5092861" y="224492"/>
            <a:ext cx="3038127" cy="365125"/>
          </a:xfrm>
        </p:spPr>
        <p:txBody>
          <a:bodyPr/>
          <a:lstStyle/>
          <a:p>
            <a:pPr algn="ctr"/>
            <a:r>
              <a:rPr lang="en-US" sz="1400" dirty="0" err="1">
                <a:solidFill>
                  <a:schemeClr val="tx1"/>
                </a:solidFill>
              </a:rPr>
              <a:t>Inquadramento</a:t>
            </a:r>
            <a:r>
              <a:rPr lang="en-US" sz="1400" dirty="0">
                <a:solidFill>
                  <a:schemeClr val="tx1"/>
                </a:solidFill>
              </a:rPr>
              <a:t> </a:t>
            </a:r>
            <a:r>
              <a:rPr lang="en-US" sz="1400" dirty="0" err="1">
                <a:solidFill>
                  <a:schemeClr val="tx1"/>
                </a:solidFill>
              </a:rPr>
              <a:t>aziendale</a:t>
            </a:r>
            <a:endParaRPr lang="en-US" sz="1400" dirty="0">
              <a:solidFill>
                <a:schemeClr val="tx1"/>
              </a:solidFill>
            </a:endParaRPr>
          </a:p>
        </p:txBody>
      </p:sp>
      <p:sp>
        <p:nvSpPr>
          <p:cNvPr id="5" name="Footer Placeholder 4"/>
          <p:cNvSpPr>
            <a:spLocks noGrp="1"/>
          </p:cNvSpPr>
          <p:nvPr>
            <p:ph type="ftr" sz="quarter" idx="11"/>
          </p:nvPr>
        </p:nvSpPr>
        <p:spPr/>
        <p:txBody>
          <a:bodyPr/>
          <a:lstStyle/>
          <a:p>
            <a:r>
              <a:rPr lang="en-US" dirty="0"/>
              <a:t>Rimini , 18 </a:t>
            </a:r>
            <a:r>
              <a:rPr lang="en-US" dirty="0" err="1"/>
              <a:t>Aprile</a:t>
            </a:r>
            <a:r>
              <a:rPr lang="en-US" dirty="0"/>
              <a:t> 2018</a:t>
            </a:r>
          </a:p>
        </p:txBody>
      </p:sp>
      <p:sp>
        <p:nvSpPr>
          <p:cNvPr id="6" name="Slide Number Placeholder 5"/>
          <p:cNvSpPr>
            <a:spLocks noGrp="1"/>
          </p:cNvSpPr>
          <p:nvPr>
            <p:ph type="sldNum" sz="quarter" idx="12"/>
          </p:nvPr>
        </p:nvSpPr>
        <p:spPr/>
        <p:txBody>
          <a:bodyPr/>
          <a:lstStyle/>
          <a:p>
            <a:fld id="{8B37D5FE-740C-46F5-801A-FA5477D9711F}" type="slidenum">
              <a:rPr lang="en-US" smtClean="0"/>
              <a:pPr/>
              <a:t>2</a:t>
            </a:fld>
            <a:endParaRPr lang="en-US" dirty="0"/>
          </a:p>
        </p:txBody>
      </p:sp>
    </p:spTree>
    <p:extLst>
      <p:ext uri="{BB962C8B-B14F-4D97-AF65-F5344CB8AC3E}">
        <p14:creationId xmlns:p14="http://schemas.microsoft.com/office/powerpoint/2010/main" xmlns="" val="196568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27516"/>
          </a:xfrm>
        </p:spPr>
        <p:txBody>
          <a:bodyPr>
            <a:normAutofit fontScale="90000"/>
          </a:bodyPr>
          <a:lstStyle/>
          <a:p>
            <a:pPr algn="ctr"/>
            <a:r>
              <a:rPr lang="it-IT" dirty="0"/>
              <a:t>Attività promiscue</a:t>
            </a:r>
          </a:p>
        </p:txBody>
      </p:sp>
      <p:sp>
        <p:nvSpPr>
          <p:cNvPr id="3" name="Segnaposto contenuto 2"/>
          <p:cNvSpPr>
            <a:spLocks noGrp="1"/>
          </p:cNvSpPr>
          <p:nvPr>
            <p:ph idx="1"/>
          </p:nvPr>
        </p:nvSpPr>
        <p:spPr>
          <a:xfrm>
            <a:off x="1043492" y="1909824"/>
            <a:ext cx="6777317" cy="3922806"/>
          </a:xfrm>
        </p:spPr>
        <p:txBody>
          <a:bodyPr/>
          <a:lstStyle/>
          <a:p>
            <a:pPr marL="68580" indent="0">
              <a:buNone/>
            </a:pPr>
            <a:endParaRPr lang="it-IT" dirty="0"/>
          </a:p>
          <a:p>
            <a:pPr marL="68580" indent="0">
              <a:buNone/>
            </a:pPr>
            <a:r>
              <a:rPr lang="it-IT" dirty="0"/>
              <a:t>Sulla classificazione delle aziende esercenti attività promiscue, bisogna distinguere l'ipotesi in cui ciascuna attività sia caratterizzata da autonomia dall'ipotesi in cui tali attività non siano autonome; in quest'ultimo caso andrà applicato il criterio della prevalenza dell'attività.</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20</a:t>
            </a:fld>
            <a:endParaRPr lang="en-US"/>
          </a:p>
        </p:txBody>
      </p:sp>
    </p:spTree>
    <p:extLst>
      <p:ext uri="{BB962C8B-B14F-4D97-AF65-F5344CB8AC3E}">
        <p14:creationId xmlns:p14="http://schemas.microsoft.com/office/powerpoint/2010/main" xmlns="" val="2404391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idx="1"/>
          </p:nvPr>
        </p:nvSpPr>
        <p:spPr>
          <a:xfrm>
            <a:off x="1042988" y="1168400"/>
            <a:ext cx="6777037" cy="4664075"/>
          </a:xfrm>
        </p:spPr>
        <p:txBody>
          <a:bodyPr>
            <a:normAutofit/>
          </a:bodyPr>
          <a:lstStyle/>
          <a:p>
            <a:pPr algn="just"/>
            <a:endParaRPr lang="it-IT" sz="3200" dirty="0"/>
          </a:p>
          <a:p>
            <a:pPr lvl="2" algn="just"/>
            <a:r>
              <a:rPr lang="it-IT" sz="3200" dirty="0"/>
              <a:t>Concessionarie di auto </a:t>
            </a:r>
          </a:p>
          <a:p>
            <a:pPr lvl="2" algn="just"/>
            <a:r>
              <a:rPr lang="it-IT" sz="3200" dirty="0"/>
              <a:t>Pulizie industriali</a:t>
            </a:r>
          </a:p>
          <a:p>
            <a:pPr lvl="2" algn="just"/>
            <a:r>
              <a:rPr lang="it-IT" sz="3200" dirty="0"/>
              <a:t>Panetterie con forno</a:t>
            </a:r>
          </a:p>
          <a:p>
            <a:pPr lvl="2" algn="just"/>
            <a:r>
              <a:rPr lang="it-IT" sz="3200" dirty="0"/>
              <a:t>Autorimesse</a:t>
            </a:r>
          </a:p>
          <a:p>
            <a:pPr lvl="2" algn="just"/>
            <a:r>
              <a:rPr lang="it-IT" sz="3200" dirty="0"/>
              <a:t>Pasticceria/gelateria </a:t>
            </a:r>
            <a:r>
              <a:rPr lang="it-IT" sz="1100" dirty="0"/>
              <a:t>(circolare 56/2016 e msg 2645/2017) </a:t>
            </a:r>
          </a:p>
          <a:p>
            <a:pPr lvl="2" algn="just"/>
            <a:endParaRPr lang="it-IT" sz="3200"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21</a:t>
            </a:fld>
            <a:endParaRPr lang="en-US"/>
          </a:p>
        </p:txBody>
      </p:sp>
    </p:spTree>
    <p:extLst>
      <p:ext uri="{BB962C8B-B14F-4D97-AF65-F5344CB8AC3E}">
        <p14:creationId xmlns:p14="http://schemas.microsoft.com/office/powerpoint/2010/main" xmlns="" val="609745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2959" y="436605"/>
            <a:ext cx="7543801" cy="5432489"/>
          </a:xfrm>
        </p:spPr>
        <p:txBody>
          <a:bodyPr>
            <a:normAutofit/>
          </a:bodyPr>
          <a:lstStyle/>
          <a:p>
            <a:r>
              <a:rPr lang="it-IT" sz="1200" b="1" dirty="0"/>
              <a:t>CONCESSIONARIE DI AUTO </a:t>
            </a:r>
          </a:p>
          <a:p>
            <a:r>
              <a:rPr lang="it-IT" sz="1000" dirty="0"/>
              <a:t>L’attività di concessionaria è inquadrata nel settore Terziario (CSC 7.02.04 e ATECO 2007 45.11.01 - Commercio all'ingrosso e al dettaglio di autovetture e di autoveicoli leggeri). Qualora alla stessa sia annessa una officina meccanica per la riparazione delle auto, è necessario valutare le modalità mediante le quali viene svolta l’attività dell’officina. Se l’officina ha completa autonomia organizzativa, di personale, amministrativa e contabile, l’attività dell’officina deve essere inquadrata distintamente dall’attività di vendita di auto e precisamente nel settore Industria (CSC 1.06.50 e ATECO2007 45.20.10 Riparazioni meccaniche di autoveicoli). </a:t>
            </a:r>
          </a:p>
          <a:p>
            <a:r>
              <a:rPr lang="it-IT" sz="1000" dirty="0"/>
              <a:t>Al nucleo dei dipendenti della concessionaria addetti all’officina (che può comprendere oltre a tecnici, meccanici e altre maestranze specializzate, anche gli amministrativi che seguono esclusivamente le attività dell’officina) si applica il regime assicurativo-previdenziale tipico del settore industria con la possibilità, ad esempio, di accedere alla Cassa integrazione ordinaria in caso di mancanza di lavoro temporaneo, l’indennità economica di malattia per gli impiegati è a carico del datore di lavoro e cosi via. </a:t>
            </a:r>
          </a:p>
          <a:p>
            <a:r>
              <a:rPr lang="it-IT" sz="1000" dirty="0"/>
              <a:t>Viceversa quando l’attività di riparazione sia effettuata unicamente o prevalentemente sulle auto vendute in garanzia e l’officina non ha autonomia organizzativa, l’attività viene considerata ausiliaria della vendita e pertanto non inquadrabile separatamente (Messaggio Inps n. 56296 del 11.10.1988). </a:t>
            </a:r>
          </a:p>
          <a:p>
            <a:r>
              <a:rPr lang="it-IT" sz="1000" dirty="0"/>
              <a:t>In questo caso quindi l’inquadramento sarà unico, considerandosi l’attività dell’officina sussidiaria rispetto a quella della vendita, e anche per gli addetti all’officina sarà applicato il regime assicurativo-previdenziale del settore Terziario che non prevede l’utilizzo della CIG ordinaria in caso di mancanza temporanea di lavoro ma solo la CIG straordinaria qualora la concessionaria abbia più di 50 dipendenti nel semestre precedente, l’indennità economica per gli impiegati è a carico dell’Inps e cosi via.</a:t>
            </a:r>
          </a:p>
          <a:p>
            <a:r>
              <a:rPr lang="it-IT" sz="1200" b="1" dirty="0"/>
              <a:t>Pulizie industriali</a:t>
            </a:r>
          </a:p>
          <a:p>
            <a:r>
              <a:rPr lang="it-IT" sz="1000" dirty="0"/>
              <a:t>I datori di lavoro che svolgono l’attività di impresa di pulizia sono inquadrati nel settore Terziario con CSC 7.07.08 e ATECO2007 81.21.00 - Pulizia generale (non specializzata) di edifici.</a:t>
            </a:r>
          </a:p>
          <a:p>
            <a:r>
              <a:rPr lang="it-IT" sz="1000" dirty="0"/>
              <a:t>Nei casi in cui l’attività di pulizie, per i vincoli previsti dal contratto con la committente e per il tipo di interventi in concreto effettuati, sia qualificabile come di fatto manutentiva degli impianti industriali, inserendosi nella fase del processo produttivo, riveste natura ausiliaria di quella produttiva dell'industria in base all'art. 49 comma 1, lettera a) della legge 88/1989, in quanto caratterizzata, oltreché dalla funzione di obiettiva agevolazione dell'attività industriale, anche dalla stretta interconnessione con quella tipicamente produttiva. Ne consegue che quando l’attività di pulizia abbia tali caratteristiche deve essere inquadrata nel settore Industria con CSC 1.16.01 e ATECO2007 81.22.02 - Altre attività di pulizia specializzata di edifici e di impianti e macchinari industriali. (Messaggio n. 15709 del 9.11.1999).</a:t>
            </a:r>
          </a:p>
          <a:p>
            <a:endParaRPr lang="it-IT" sz="1000" dirty="0"/>
          </a:p>
          <a:p>
            <a:endParaRPr lang="it-IT" dirty="0"/>
          </a:p>
        </p:txBody>
      </p:sp>
      <p:sp>
        <p:nvSpPr>
          <p:cNvPr id="4" name="Segnaposto data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22</a:t>
            </a:fld>
            <a:endParaRPr lang="en-US"/>
          </a:p>
        </p:txBody>
      </p:sp>
    </p:spTree>
    <p:extLst>
      <p:ext uri="{BB962C8B-B14F-4D97-AF65-F5344CB8AC3E}">
        <p14:creationId xmlns:p14="http://schemas.microsoft.com/office/powerpoint/2010/main" xmlns="" val="2803287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2959" y="453081"/>
            <a:ext cx="7543801" cy="5416013"/>
          </a:xfrm>
        </p:spPr>
        <p:txBody>
          <a:bodyPr>
            <a:normAutofit/>
          </a:bodyPr>
          <a:lstStyle/>
          <a:p>
            <a:pPr>
              <a:lnSpc>
                <a:spcPct val="110000"/>
              </a:lnSpc>
            </a:pPr>
            <a:r>
              <a:rPr lang="it-IT" sz="1700" b="1" dirty="0"/>
              <a:t>Panetterie con forno</a:t>
            </a:r>
          </a:p>
          <a:p>
            <a:pPr>
              <a:lnSpc>
                <a:spcPct val="110000"/>
              </a:lnSpc>
            </a:pPr>
            <a:r>
              <a:rPr lang="it-IT" sz="1000" dirty="0"/>
              <a:t>Le panetterie con forno sono inquadrate nel settore Artigianato con CSC 4.04.03 e ATECO2007 10.71.10 - Produzione di prodotti di panetteria freschi, se i titolari sono iscritti nell’Albo delle imprese artigiane, diversamente sono inquadrate nel settore Industria con CSC 1.04.03 e medesimo codice ATECO2007. Gli esercenti possono vendere direttamente i prodotti del forno. Qualora l’attività di vendita al pubblico avvenga nel luogo di produzione, ai fini previdenziali, anche per il personale addetto alla vendita si mantiene il medesimo inquadramento del restante personale.  Si evidenzia che le caratteristiche che l’attività deve avere è quella di essere esercitata nel luogo di produzione o in locale attiguo e deve essere limitata ai prodotti del forno. Tuttavia, in alcuni casi a questa si affianca la vendita di altri prodotti (es. bibite). In tal caso, qualora l’attività commerciale di altri prodotti sia marginale viene mantenuto l’inquadramento nel settore Artigiano o Industria anche per i lavoratori addetti al punto vendita in quanto l’attività commerciale è considerata sussidiaria. Diversamente accade se l’attività commerciale non è marginale, ma il punto vendita vende prodotti principalmente provenienti da terzi, ovvero se la vendita avviene in locali non collegati al luogo di produzione. In tal caso si avranno due distinti inquadramenti previdenziali, uno per gli addetti alla produzione, nel settore artigianato o industria, l’altro, nel settore Commercio, per gli addetti al punto vendita.</a:t>
            </a:r>
          </a:p>
          <a:p>
            <a:pPr>
              <a:lnSpc>
                <a:spcPct val="110000"/>
              </a:lnSpc>
            </a:pPr>
            <a:r>
              <a:rPr lang="it-IT" sz="1700" b="1" dirty="0"/>
              <a:t>Autorimesse</a:t>
            </a:r>
          </a:p>
          <a:p>
            <a:r>
              <a:rPr lang="it-IT" sz="1000" dirty="0"/>
              <a:t>Sono inquadrate nel settore Terziario, con CSC 7.04.01 e ATECO 2007 52.21.50 - Gestione di parcheggi e autorimesse, anche se sono dotate di stazioni di servizio per il lavaggio e l’ingrassaggio e se effettuino la gonfiatura delle gomme e le piccole riparazioni necessarie per la manutenzione delle macchine. Nel caso siano dotate di locali debitamente attrezzati ed adibiti ad officina meccanica, con completa autonomia (di personale, amministrativa, contabile, economica ed organizzativa), l’officina stessa va inquadrata nel settore Industria come illustrato nel caso delle concessionarie di auto.</a:t>
            </a:r>
          </a:p>
          <a:p>
            <a:endParaRPr lang="it-IT" dirty="0"/>
          </a:p>
        </p:txBody>
      </p:sp>
      <p:sp>
        <p:nvSpPr>
          <p:cNvPr id="4" name="Segnaposto data 3"/>
          <p:cNvSpPr>
            <a:spLocks noGrp="1"/>
          </p:cNvSpPr>
          <p:nvPr>
            <p:ph type="dt" sz="half" idx="10"/>
          </p:nvPr>
        </p:nvSpPr>
        <p:spPr/>
        <p:txBody>
          <a:bodyPr/>
          <a:lstStyle/>
          <a:p>
            <a:fld id="{16C01193-8287-4834-A286-6B880643E934}" type="datetime4">
              <a:rPr lang="en-US" smtClean="0"/>
              <a:pPr/>
              <a:t>November 29, 2018</a:t>
            </a:fld>
            <a:endParaRPr lang="en-US"/>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23</a:t>
            </a:fld>
            <a:endParaRPr lang="en-US"/>
          </a:p>
        </p:txBody>
      </p:sp>
    </p:spTree>
    <p:extLst>
      <p:ext uri="{BB962C8B-B14F-4D97-AF65-F5344CB8AC3E}">
        <p14:creationId xmlns:p14="http://schemas.microsoft.com/office/powerpoint/2010/main" xmlns="" val="902453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SOSPENSIONE - VARIAZIONE - CANCELLAZIONE</a:t>
            </a:r>
            <a:endParaRPr lang="it-IT" dirty="0"/>
          </a:p>
        </p:txBody>
      </p:sp>
      <p:sp>
        <p:nvSpPr>
          <p:cNvPr id="3" name="Segnaposto contenuto 2"/>
          <p:cNvSpPr>
            <a:spLocks noGrp="1"/>
          </p:cNvSpPr>
          <p:nvPr>
            <p:ph idx="1"/>
          </p:nvPr>
        </p:nvSpPr>
        <p:spPr/>
        <p:txBody>
          <a:bodyPr>
            <a:normAutofit/>
          </a:bodyPr>
          <a:lstStyle/>
          <a:p>
            <a:pPr marL="68580" indent="0">
              <a:buNone/>
            </a:pPr>
            <a:r>
              <a:rPr lang="it-IT" sz="3200" dirty="0"/>
              <a:t>L'azienda è tenuta a comunicare entro 30 giorni eventuali sospensioni, variazioni o la cessazione dell'attività.</a:t>
            </a:r>
          </a:p>
          <a:p>
            <a:pPr marL="68580" indent="0">
              <a:buNone/>
            </a:pPr>
            <a:endParaRPr lang="it-IT" sz="3200" dirty="0"/>
          </a:p>
          <a:p>
            <a:pPr marL="68580" indent="0">
              <a:buNone/>
            </a:pPr>
            <a:r>
              <a:rPr lang="it-IT" sz="3200" dirty="0"/>
              <a:t>Le comunicazione sono telematiche</a:t>
            </a:r>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24</a:t>
            </a:fld>
            <a:endParaRPr lang="en-US"/>
          </a:p>
        </p:txBody>
      </p:sp>
    </p:spTree>
    <p:extLst>
      <p:ext uri="{BB962C8B-B14F-4D97-AF65-F5344CB8AC3E}">
        <p14:creationId xmlns:p14="http://schemas.microsoft.com/office/powerpoint/2010/main" xmlns="" val="3619800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SOSPENSIONE - VARIAZIONE - CANCELLAZIONE</a:t>
            </a:r>
            <a:endParaRPr lang="it-IT" dirty="0"/>
          </a:p>
        </p:txBody>
      </p:sp>
      <p:pic>
        <p:nvPicPr>
          <p:cNvPr id="7" name="Segnaposto contenuto 6"/>
          <p:cNvPicPr>
            <a:picLocks noGrp="1"/>
          </p:cNvPicPr>
          <p:nvPr>
            <p:ph idx="1"/>
          </p:nvPr>
        </p:nvPicPr>
        <p:blipFill>
          <a:blip r:embed="rId2" cstate="print"/>
          <a:stretch>
            <a:fillRect/>
          </a:stretch>
        </p:blipFill>
        <p:spPr>
          <a:xfrm>
            <a:off x="822325" y="3913795"/>
            <a:ext cx="6908595" cy="1416085"/>
          </a:xfrm>
          <a:prstGeom prst="rect">
            <a:avLst/>
          </a:prstGeom>
        </p:spPr>
      </p:pic>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25</a:t>
            </a:fld>
            <a:endParaRPr lang="en-US"/>
          </a:p>
        </p:txBody>
      </p:sp>
      <p:pic>
        <p:nvPicPr>
          <p:cNvPr id="8" name="Immagine 7"/>
          <p:cNvPicPr/>
          <p:nvPr/>
        </p:nvPicPr>
        <p:blipFill>
          <a:blip r:embed="rId3" cstate="print"/>
          <a:stretch>
            <a:fillRect/>
          </a:stretch>
        </p:blipFill>
        <p:spPr>
          <a:xfrm>
            <a:off x="822325" y="2034745"/>
            <a:ext cx="6999211" cy="1581665"/>
          </a:xfrm>
          <a:prstGeom prst="rect">
            <a:avLst/>
          </a:prstGeom>
        </p:spPr>
      </p:pic>
    </p:spTree>
    <p:extLst>
      <p:ext uri="{BB962C8B-B14F-4D97-AF65-F5344CB8AC3E}">
        <p14:creationId xmlns:p14="http://schemas.microsoft.com/office/powerpoint/2010/main" xmlns="" val="3439216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4366"/>
          </a:xfrm>
        </p:spPr>
        <p:txBody>
          <a:bodyPr>
            <a:normAutofit fontScale="90000"/>
          </a:bodyPr>
          <a:lstStyle/>
          <a:p>
            <a:pPr algn="ctr"/>
            <a:r>
              <a:rPr lang="it-IT" dirty="0"/>
              <a:t>Sospensione</a:t>
            </a:r>
          </a:p>
        </p:txBody>
      </p:sp>
      <p:sp>
        <p:nvSpPr>
          <p:cNvPr id="3" name="Segnaposto contenuto 2"/>
          <p:cNvSpPr>
            <a:spLocks noGrp="1"/>
          </p:cNvSpPr>
          <p:nvPr>
            <p:ph idx="1"/>
          </p:nvPr>
        </p:nvSpPr>
        <p:spPr/>
        <p:txBody>
          <a:bodyPr>
            <a:normAutofit/>
          </a:bodyPr>
          <a:lstStyle/>
          <a:p>
            <a:pPr marL="68580" indent="0">
              <a:buNone/>
            </a:pPr>
            <a:r>
              <a:rPr lang="it-IT" sz="3600" dirty="0"/>
              <a:t>Si intende il periodo nel quale l'azienda prosegue l'attività senza personale dipendente</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26</a:t>
            </a:fld>
            <a:endParaRPr lang="en-US"/>
          </a:p>
        </p:txBody>
      </p:sp>
    </p:spTree>
    <p:extLst>
      <p:ext uri="{BB962C8B-B14F-4D97-AF65-F5344CB8AC3E}">
        <p14:creationId xmlns:p14="http://schemas.microsoft.com/office/powerpoint/2010/main" xmlns="" val="315496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4366"/>
          </a:xfrm>
        </p:spPr>
        <p:txBody>
          <a:bodyPr>
            <a:normAutofit fontScale="90000"/>
          </a:bodyPr>
          <a:lstStyle/>
          <a:p>
            <a:pPr algn="ctr"/>
            <a:r>
              <a:rPr lang="it-IT" dirty="0"/>
              <a:t>Variazione</a:t>
            </a:r>
          </a:p>
        </p:txBody>
      </p:sp>
      <p:sp>
        <p:nvSpPr>
          <p:cNvPr id="3" name="Segnaposto contenuto 2"/>
          <p:cNvSpPr>
            <a:spLocks noGrp="1"/>
          </p:cNvSpPr>
          <p:nvPr>
            <p:ph idx="1"/>
          </p:nvPr>
        </p:nvSpPr>
        <p:spPr>
          <a:xfrm>
            <a:off x="1043492" y="1759352"/>
            <a:ext cx="6777317" cy="3819645"/>
          </a:xfrm>
        </p:spPr>
        <p:txBody>
          <a:bodyPr>
            <a:normAutofit/>
          </a:bodyPr>
          <a:lstStyle/>
          <a:p>
            <a:pPr marL="68580" indent="0">
              <a:buNone/>
            </a:pPr>
            <a:r>
              <a:rPr lang="it-IT" dirty="0"/>
              <a:t>Si intende qualsiasi evento che determini una diversa valutazione degli obblighi contributivi dell'azienda (ad esempio: cambio attività che comporta diverse classificazioni, modifica della ragione sociale, ecc...)</a:t>
            </a:r>
          </a:p>
          <a:p>
            <a:pPr marL="68580" indent="0">
              <a:buNone/>
            </a:pPr>
            <a:endParaRPr lang="it-IT" dirty="0"/>
          </a:p>
          <a:p>
            <a:pPr marL="68580" indent="0">
              <a:buNone/>
            </a:pPr>
            <a:r>
              <a:rPr lang="it-IT" sz="1500" dirty="0"/>
              <a:t>l. 335/95 la decorrenza del trasferimento di settore a seguito di variazione avanzata dalla ditta stessa, ovvero da provvedimento adottato dalla sede Inps, non può più essere retroattiva  ma dalla data di effettiva richiesta o di riesame del fascicolo</a:t>
            </a:r>
            <a:r>
              <a:rPr lang="it-IT" dirty="0"/>
              <a:t> </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27</a:t>
            </a:fld>
            <a:endParaRPr lang="en-US"/>
          </a:p>
        </p:txBody>
      </p:sp>
    </p:spTree>
    <p:extLst>
      <p:ext uri="{BB962C8B-B14F-4D97-AF65-F5344CB8AC3E}">
        <p14:creationId xmlns:p14="http://schemas.microsoft.com/office/powerpoint/2010/main" xmlns="" val="27952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4366"/>
          </a:xfrm>
        </p:spPr>
        <p:txBody>
          <a:bodyPr>
            <a:normAutofit fontScale="90000"/>
          </a:bodyPr>
          <a:lstStyle/>
          <a:p>
            <a:pPr algn="ctr"/>
            <a:r>
              <a:rPr lang="it-IT" dirty="0"/>
              <a:t>Cessazione</a:t>
            </a:r>
          </a:p>
        </p:txBody>
      </p:sp>
      <p:sp>
        <p:nvSpPr>
          <p:cNvPr id="3" name="Segnaposto contenuto 2"/>
          <p:cNvSpPr>
            <a:spLocks noGrp="1"/>
          </p:cNvSpPr>
          <p:nvPr>
            <p:ph idx="1"/>
          </p:nvPr>
        </p:nvSpPr>
        <p:spPr/>
        <p:txBody>
          <a:bodyPr>
            <a:normAutofit/>
          </a:bodyPr>
          <a:lstStyle/>
          <a:p>
            <a:pPr marL="68580" indent="0">
              <a:buNone/>
            </a:pPr>
            <a:r>
              <a:rPr lang="it-IT" sz="4400" dirty="0"/>
              <a:t>Si intende la definitiva cessazione dell'attività dell'impresa</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28</a:t>
            </a:fld>
            <a:endParaRPr lang="en-US"/>
          </a:p>
        </p:txBody>
      </p:sp>
    </p:spTree>
    <p:extLst>
      <p:ext uri="{BB962C8B-B14F-4D97-AF65-F5344CB8AC3E}">
        <p14:creationId xmlns:p14="http://schemas.microsoft.com/office/powerpoint/2010/main" xmlns="" val="171033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96964"/>
          </a:xfrm>
        </p:spPr>
        <p:txBody>
          <a:bodyPr>
            <a:normAutofit fontScale="90000"/>
          </a:bodyPr>
          <a:lstStyle/>
          <a:p>
            <a:pPr algn="ctr"/>
            <a:r>
              <a:rPr lang="it-IT" dirty="0"/>
              <a:t>Aziende straniere</a:t>
            </a:r>
          </a:p>
        </p:txBody>
      </p:sp>
      <p:sp>
        <p:nvSpPr>
          <p:cNvPr id="3" name="Segnaposto contenuto 2"/>
          <p:cNvSpPr>
            <a:spLocks noGrp="1"/>
          </p:cNvSpPr>
          <p:nvPr>
            <p:ph idx="1"/>
          </p:nvPr>
        </p:nvSpPr>
        <p:spPr/>
        <p:txBody>
          <a:bodyPr>
            <a:normAutofit/>
          </a:bodyPr>
          <a:lstStyle/>
          <a:p>
            <a:r>
              <a:rPr lang="it-IT" dirty="0"/>
              <a:t>Azienda straniera che opera in Italia</a:t>
            </a:r>
          </a:p>
          <a:p>
            <a:r>
              <a:rPr lang="it-IT" sz="900" dirty="0"/>
              <a:t>L’azienda straniera che opera in Italia con una succursale regolarmente iscritta nel Registro delle Imprese e che assume personale dipendente, è tenuta ai medesimi adempimenti previsti per i datori di lavoro di nazionalità italiana. L’azienda straniera che non ha strutture né altri punti di riferimento nel territorio nazionale all’infuori di uno o più lavoratori dipendenti (es. appalti di prestazioni di servizi), </a:t>
            </a:r>
            <a:r>
              <a:rPr lang="it-IT" sz="900" b="1" dirty="0"/>
              <a:t>stante l’obbligo assicurativo totale o parziale</a:t>
            </a:r>
            <a:r>
              <a:rPr lang="it-IT" sz="900" dirty="0"/>
              <a:t> </a:t>
            </a:r>
            <a:r>
              <a:rPr lang="it-IT" sz="900" b="1" dirty="0"/>
              <a:t>in Italia</a:t>
            </a:r>
            <a:r>
              <a:rPr lang="it-IT" sz="900" dirty="0"/>
              <a:t> (fatta eccezione per le ipotesi di distacco disciplinato dalla normativa comunitaria), dovrà iscriversi presso la Direzione INPS nella cui competenza territoriale il personale dipendente svolge l’attività lavorativa subordinata. Ai fini della presentazione della domanda di iscrizione, il datore di lavoro straniero dovrà richiedere al competente ufficio dell’Agenzia delle Entrate il rilascio di un codice fiscale da utilizzare per l’assolvimento dei soli obblighi previdenziali. Il datore di lavoro straniero che, in materia di assolvimento dei predetti obblighi, intenda avvalersi di un soggetto terzo, dovrà conferire </a:t>
            </a:r>
            <a:r>
              <a:rPr lang="it-IT" sz="900" u="sng" dirty="0"/>
              <a:t>mandato con rappresentanza</a:t>
            </a:r>
            <a:r>
              <a:rPr lang="it-IT" sz="900" dirty="0"/>
              <a:t> al soggetto incaricato ad adempiere in sua vece.</a:t>
            </a:r>
          </a:p>
          <a:p>
            <a:r>
              <a:rPr lang="it-IT" dirty="0"/>
              <a:t>Azienda straniera operante in paesi con i quali non vigono accordi di sicurezza sociale tenuta ad assicurare i lavoratori italiani ai sensi della legge 3 ottobre 1987, n.398 (art.1 comma 3)</a:t>
            </a:r>
          </a:p>
          <a:p>
            <a:r>
              <a:rPr lang="it-IT" sz="900" dirty="0"/>
              <a:t>In tale ipotesi il datore di lavoro dovrà inoltrare la domanda di iscrizione alla Direzione INPS capoluogo della regione dell’ultima residenza dei lavoratori stessi. Anche in questo caso, ai fini della presentazione della domanda di iscrizione, il datore di lavoro straniero dovrà richiedere al competente ufficio dell’Agenzia delle Entrate il rilascio di un codice fiscale da utilizzare per l’assolvimento dei soli obblighi previdenziali. Come nell’ipotesi precedente lo stesso datore di lavoro che, in materia di assolvimento dei predetti obblighi, intenda avvalersi di un soggetto terzo, dovrà conferire mandato con rappresentanza al soggetto incaricato ad adempiere in sua vece.</a:t>
            </a:r>
          </a:p>
          <a:p>
            <a:endParaRPr lang="it-IT" u="sng" dirty="0"/>
          </a:p>
          <a:p>
            <a:endParaRPr lang="it-IT" u="sng" dirty="0"/>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29</a:t>
            </a:fld>
            <a:endParaRPr lang="en-US"/>
          </a:p>
        </p:txBody>
      </p:sp>
    </p:spTree>
    <p:extLst>
      <p:ext uri="{BB962C8B-B14F-4D97-AF65-F5344CB8AC3E}">
        <p14:creationId xmlns:p14="http://schemas.microsoft.com/office/powerpoint/2010/main" xmlns="" val="423026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43492" y="1273216"/>
            <a:ext cx="6777317" cy="4559414"/>
          </a:xfrm>
        </p:spPr>
        <p:txBody>
          <a:bodyPr/>
          <a:lstStyle/>
          <a:p>
            <a:pPr marL="68580" indent="0">
              <a:buNone/>
            </a:pPr>
            <a:r>
              <a:rPr lang="it-IT" sz="4000" dirty="0"/>
              <a:t>L'art.49 dispone che la classificazione dei datori di lavoro disposta dall'Istituto ha effetto a tutti i fini previdenziali ed assistenziali.</a:t>
            </a:r>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a:t>
            </a:fld>
            <a:endParaRPr lang="en-US" dirty="0"/>
          </a:p>
        </p:txBody>
      </p:sp>
    </p:spTree>
    <p:extLst>
      <p:ext uri="{BB962C8B-B14F-4D97-AF65-F5344CB8AC3E}">
        <p14:creationId xmlns:p14="http://schemas.microsoft.com/office/powerpoint/2010/main" xmlns="" val="310096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Ricorso verso Inquadramento</a:t>
            </a:r>
          </a:p>
        </p:txBody>
      </p:sp>
      <p:sp>
        <p:nvSpPr>
          <p:cNvPr id="3" name="Segnaposto contenuto 2"/>
          <p:cNvSpPr>
            <a:spLocks noGrp="1"/>
          </p:cNvSpPr>
          <p:nvPr>
            <p:ph idx="1"/>
          </p:nvPr>
        </p:nvSpPr>
        <p:spPr/>
        <p:txBody>
          <a:bodyPr>
            <a:normAutofit/>
          </a:bodyPr>
          <a:lstStyle/>
          <a:p>
            <a:pPr marL="68580" indent="0" algn="just">
              <a:buNone/>
            </a:pPr>
            <a:r>
              <a:rPr lang="it-IT" dirty="0"/>
              <a:t>Contro i provvedimenti con i quali l'Inps determina la classificazione ai fini previdenziali ed assistenziali (ex art. 49 legge n. 88/89) l'azienda può proporre, tramite la sede che ha disposto l'inquadramento ed entro 90 giorni dalla data di comunicazione del provvedimento.</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30</a:t>
            </a:fld>
            <a:endParaRPr lang="en-US"/>
          </a:p>
        </p:txBody>
      </p:sp>
    </p:spTree>
    <p:extLst>
      <p:ext uri="{BB962C8B-B14F-4D97-AF65-F5344CB8AC3E}">
        <p14:creationId xmlns:p14="http://schemas.microsoft.com/office/powerpoint/2010/main" xmlns="" val="28465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ORGANO COMPETENTE</a:t>
            </a:r>
          </a:p>
        </p:txBody>
      </p:sp>
      <p:sp>
        <p:nvSpPr>
          <p:cNvPr id="3" name="Segnaposto contenuto 2"/>
          <p:cNvSpPr>
            <a:spLocks noGrp="1"/>
          </p:cNvSpPr>
          <p:nvPr>
            <p:ph idx="1"/>
          </p:nvPr>
        </p:nvSpPr>
        <p:spPr>
          <a:xfrm>
            <a:off x="1043492" y="2323652"/>
            <a:ext cx="6777317" cy="3498414"/>
          </a:xfrm>
        </p:spPr>
        <p:txBody>
          <a:bodyPr>
            <a:noAutofit/>
          </a:bodyPr>
          <a:lstStyle/>
          <a:p>
            <a:pPr marL="68580" indent="0" algn="ctr">
              <a:buNone/>
            </a:pPr>
            <a:r>
              <a:rPr lang="it-IT" sz="4000" dirty="0"/>
              <a:t>Consiglio di Amministrazione dell'Inps, ai sensi dell'art. 50 della legge n. 88/89</a:t>
            </a:r>
          </a:p>
          <a:p>
            <a:pPr marL="68580" indent="0" algn="ctr">
              <a:buNone/>
            </a:pPr>
            <a:endParaRPr lang="it-IT" sz="1200" dirty="0"/>
          </a:p>
          <a:p>
            <a:pPr marL="68580" indent="0" algn="ctr">
              <a:buNone/>
            </a:pPr>
            <a:r>
              <a:rPr lang="it-IT" sz="1200" dirty="0"/>
              <a:t>Il ricorso amministrativo all’INPS è ammesso esclusivamente contro provvedimenti di natura contributiva o di prestazioni previdenziali in materia di gestione dei lavoratori privati. Dal 1° gennaio 2014 anche per la Gestione Dipendenti pubblici</a:t>
            </a:r>
          </a:p>
          <a:p>
            <a:endParaRPr lang="it-IT" sz="4000"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31</a:t>
            </a:fld>
            <a:endParaRPr lang="en-US"/>
          </a:p>
        </p:txBody>
      </p:sp>
    </p:spTree>
    <p:extLst>
      <p:ext uri="{BB962C8B-B14F-4D97-AF65-F5344CB8AC3E}">
        <p14:creationId xmlns:p14="http://schemas.microsoft.com/office/powerpoint/2010/main" xmlns="" val="3331418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sp>
        <p:nvSpPr>
          <p:cNvPr id="3" name="Segnaposto contenuto 2"/>
          <p:cNvSpPr>
            <a:spLocks noGrp="1"/>
          </p:cNvSpPr>
          <p:nvPr>
            <p:ph idx="1"/>
          </p:nvPr>
        </p:nvSpPr>
        <p:spPr>
          <a:xfrm>
            <a:off x="1043492" y="1828800"/>
            <a:ext cx="6777317" cy="3808071"/>
          </a:xfrm>
        </p:spPr>
        <p:txBody>
          <a:bodyPr>
            <a:noAutofit/>
          </a:bodyPr>
          <a:lstStyle/>
          <a:p>
            <a:pPr marL="68580" indent="0">
              <a:buNone/>
            </a:pPr>
            <a:r>
              <a:rPr lang="it-IT" sz="2000" dirty="0">
                <a:hlinkClick r:id="rId2" tooltip="Circolare numero 32 del 10-02-2011"/>
              </a:rPr>
              <a:t>circolare n. 32 del 10 febbraio 2011</a:t>
            </a:r>
            <a:endParaRPr lang="it-IT" sz="2000" dirty="0"/>
          </a:p>
          <a:p>
            <a:pPr marL="68580" indent="0">
              <a:buNone/>
            </a:pPr>
            <a:r>
              <a:rPr lang="it-IT" sz="2000" dirty="0"/>
              <a:t>Dal 21 febbraio 2011, la presentazione dei ricorsi amministrativi dovrà avvenire esclusivamente attraverso una delle previste modalità con accesso telematico: </a:t>
            </a:r>
          </a:p>
          <a:p>
            <a:r>
              <a:rPr lang="it-IT" sz="2000" dirty="0"/>
              <a:t>in via diretta dagli utenti dotati di PIN, tramite l’accesso ai servizi online sul sito internet dell’Istituto;  </a:t>
            </a:r>
          </a:p>
          <a:p>
            <a:r>
              <a:rPr lang="it-IT" sz="2000" dirty="0"/>
              <a:t>tramite gli Enti di patronato e gli altri soggetti abilitati all’intermediazione con l’Istituto, attraverso i servizi telematici Inps a loro dedicati. </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32</a:t>
            </a:fld>
            <a:endParaRPr lang="en-US"/>
          </a:p>
        </p:txBody>
      </p:sp>
    </p:spTree>
    <p:extLst>
      <p:ext uri="{BB962C8B-B14F-4D97-AF65-F5344CB8AC3E}">
        <p14:creationId xmlns:p14="http://schemas.microsoft.com/office/powerpoint/2010/main" xmlns="" val="3155939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sp>
        <p:nvSpPr>
          <p:cNvPr id="3" name="Segnaposto contenuto 2"/>
          <p:cNvSpPr>
            <a:spLocks noGrp="1"/>
          </p:cNvSpPr>
          <p:nvPr>
            <p:ph idx="1"/>
          </p:nvPr>
        </p:nvSpPr>
        <p:spPr>
          <a:xfrm>
            <a:off x="1043492" y="1828800"/>
            <a:ext cx="6777317" cy="3808071"/>
          </a:xfrm>
        </p:spPr>
        <p:txBody>
          <a:bodyPr>
            <a:noAutofit/>
          </a:bodyPr>
          <a:lstStyle/>
          <a:p>
            <a:pPr marL="68580" indent="0">
              <a:buNone/>
            </a:pPr>
            <a:endParaRPr lang="it-IT" sz="2000" dirty="0"/>
          </a:p>
          <a:p>
            <a:pPr marL="68580" indent="0">
              <a:buNone/>
            </a:pPr>
            <a:r>
              <a:rPr lang="it-IT" dirty="0"/>
              <a:t>I professionisti abilitati ex Legge 12/79, previa abilitazione ai servizi telematici, possono accedere sul sito dell’INPS alla procedura: Servizi On line – Elenco di tutti i servizi – Ricorsi online – Accedi al servizio. </a:t>
            </a:r>
          </a:p>
          <a:p>
            <a:pPr marL="68580" indent="0">
              <a:buNone/>
            </a:pPr>
            <a:endParaRPr lang="it-IT" sz="2000"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33</a:t>
            </a:fld>
            <a:endParaRPr lang="en-US"/>
          </a:p>
        </p:txBody>
      </p:sp>
    </p:spTree>
    <p:extLst>
      <p:ext uri="{BB962C8B-B14F-4D97-AF65-F5344CB8AC3E}">
        <p14:creationId xmlns:p14="http://schemas.microsoft.com/office/powerpoint/2010/main" xmlns="" val="1132005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sp>
        <p:nvSpPr>
          <p:cNvPr id="3" name="Segnaposto contenuto 2"/>
          <p:cNvSpPr>
            <a:spLocks noGrp="1"/>
          </p:cNvSpPr>
          <p:nvPr>
            <p:ph idx="1"/>
          </p:nvPr>
        </p:nvSpPr>
        <p:spPr>
          <a:xfrm>
            <a:off x="1043492" y="1828800"/>
            <a:ext cx="6777317" cy="3808071"/>
          </a:xfrm>
        </p:spPr>
        <p:txBody>
          <a:bodyPr>
            <a:noAutofit/>
          </a:bodyPr>
          <a:lstStyle/>
          <a:p>
            <a:pPr marL="68580" indent="0">
              <a:buNone/>
            </a:pPr>
            <a:r>
              <a:rPr lang="it-IT" sz="2000" dirty="0"/>
              <a:t>La procedura, oltre ai dati anagrafici del ricorrente e ad alcune informazioni relative alla pratica da trattare, richiede la produzione dei seguenti </a:t>
            </a:r>
            <a:r>
              <a:rPr lang="it-IT" sz="2000" b="1" dirty="0"/>
              <a:t>documenti da prodursi </a:t>
            </a:r>
            <a:r>
              <a:rPr lang="it-IT" sz="2000" dirty="0"/>
              <a:t>in formato pdf oppure jpeg: </a:t>
            </a:r>
          </a:p>
          <a:p>
            <a:pPr marL="68580" indent="0">
              <a:buNone/>
            </a:pPr>
            <a:r>
              <a:rPr lang="it-IT" sz="2000" dirty="0"/>
              <a:t>• delega sottoscritto dal ricorrente e rilasciato all’intermediario per trasmettere il ricorso; </a:t>
            </a:r>
          </a:p>
          <a:p>
            <a:pPr marL="68580" indent="0">
              <a:buNone/>
            </a:pPr>
            <a:r>
              <a:rPr lang="it-IT" sz="2000" dirty="0"/>
              <a:t>• copia del documento d’identità del ricorrente in corso di validità; </a:t>
            </a:r>
          </a:p>
          <a:p>
            <a:pPr marL="68580" indent="0">
              <a:buNone/>
            </a:pPr>
            <a:r>
              <a:rPr lang="it-IT" sz="2000" dirty="0"/>
              <a:t>• il ricorso, indirizzato al Comitato amministratore competente, datato e firmato dal ricorrente; </a:t>
            </a:r>
          </a:p>
          <a:p>
            <a:pPr marL="68580" indent="0">
              <a:buNone/>
            </a:pPr>
            <a:r>
              <a:rPr lang="it-IT" sz="2000" dirty="0"/>
              <a:t>• eventuali allegati. 	</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34</a:t>
            </a:fld>
            <a:endParaRPr lang="en-US"/>
          </a:p>
        </p:txBody>
      </p:sp>
    </p:spTree>
    <p:extLst>
      <p:ext uri="{BB962C8B-B14F-4D97-AF65-F5344CB8AC3E}">
        <p14:creationId xmlns:p14="http://schemas.microsoft.com/office/powerpoint/2010/main" xmlns="" val="1548652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pic>
        <p:nvPicPr>
          <p:cNvPr id="7" name="Segnaposto contenuto 6"/>
          <p:cNvPicPr>
            <a:picLocks noGrp="1"/>
          </p:cNvPicPr>
          <p:nvPr>
            <p:ph idx="1"/>
          </p:nvPr>
        </p:nvPicPr>
        <p:blipFill>
          <a:blip r:embed="rId2" cstate="print"/>
          <a:stretch>
            <a:fillRect/>
          </a:stretch>
        </p:blipFill>
        <p:spPr>
          <a:xfrm>
            <a:off x="822325" y="2980490"/>
            <a:ext cx="7543800" cy="1754270"/>
          </a:xfrm>
          <a:prstGeom prst="rect">
            <a:avLst/>
          </a:prstGeom>
        </p:spPr>
      </p:pic>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35</a:t>
            </a:fld>
            <a:endParaRPr lang="en-US"/>
          </a:p>
        </p:txBody>
      </p:sp>
    </p:spTree>
    <p:extLst>
      <p:ext uri="{BB962C8B-B14F-4D97-AF65-F5344CB8AC3E}">
        <p14:creationId xmlns:p14="http://schemas.microsoft.com/office/powerpoint/2010/main" xmlns="" val="2207246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487805"/>
          </a:xfrm>
        </p:spPr>
        <p:txBody>
          <a:bodyPr>
            <a:normAutofit fontScale="90000"/>
          </a:bodyPr>
          <a:lstStyle/>
          <a:p>
            <a:pPr algn="ctr"/>
            <a:r>
              <a:rPr lang="it-IT" dirty="0"/>
              <a:t>MODALITA’</a:t>
            </a:r>
          </a:p>
        </p:txBody>
      </p:sp>
      <p:pic>
        <p:nvPicPr>
          <p:cNvPr id="8" name="Segnaposto contenuto 7"/>
          <p:cNvPicPr>
            <a:picLocks noGrp="1"/>
          </p:cNvPicPr>
          <p:nvPr>
            <p:ph idx="1"/>
          </p:nvPr>
        </p:nvPicPr>
        <p:blipFill>
          <a:blip r:embed="rId2" cstate="print"/>
          <a:stretch>
            <a:fillRect/>
          </a:stretch>
        </p:blipFill>
        <p:spPr>
          <a:xfrm>
            <a:off x="822325" y="2116940"/>
            <a:ext cx="7543800" cy="3481371"/>
          </a:xfrm>
          <a:prstGeom prst="rect">
            <a:avLst/>
          </a:prstGeom>
        </p:spPr>
      </p:pic>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36</a:t>
            </a:fld>
            <a:endParaRPr lang="en-US"/>
          </a:p>
        </p:txBody>
      </p:sp>
      <p:pic>
        <p:nvPicPr>
          <p:cNvPr id="9" name="Immagine 8"/>
          <p:cNvPicPr/>
          <p:nvPr/>
        </p:nvPicPr>
        <p:blipFill>
          <a:blip r:embed="rId3" cstate="print"/>
          <a:stretch>
            <a:fillRect/>
          </a:stretch>
        </p:blipFill>
        <p:spPr>
          <a:xfrm>
            <a:off x="1042988" y="3751511"/>
            <a:ext cx="6777037" cy="1817267"/>
          </a:xfrm>
          <a:prstGeom prst="rect">
            <a:avLst/>
          </a:prstGeom>
        </p:spPr>
      </p:pic>
    </p:spTree>
    <p:extLst>
      <p:ext uri="{BB962C8B-B14F-4D97-AF65-F5344CB8AC3E}">
        <p14:creationId xmlns:p14="http://schemas.microsoft.com/office/powerpoint/2010/main" xmlns="" val="3511149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sp>
        <p:nvSpPr>
          <p:cNvPr id="3" name="Segnaposto contenuto 2"/>
          <p:cNvSpPr>
            <a:spLocks noGrp="1"/>
          </p:cNvSpPr>
          <p:nvPr>
            <p:ph idx="1"/>
          </p:nvPr>
        </p:nvSpPr>
        <p:spPr>
          <a:xfrm>
            <a:off x="1043492" y="1828800"/>
            <a:ext cx="6777317" cy="3808071"/>
          </a:xfrm>
        </p:spPr>
        <p:txBody>
          <a:bodyPr>
            <a:noAutofit/>
          </a:bodyPr>
          <a:lstStyle/>
          <a:p>
            <a:r>
              <a:rPr lang="it-IT" sz="2000" dirty="0"/>
              <a:t>Confermato l’invio, il sistema rilascia una ricevuta provvisoria cui seguirà quella definitiva nelle 24 ore successive. </a:t>
            </a:r>
          </a:p>
          <a:p>
            <a:r>
              <a:rPr lang="it-IT" sz="2000" dirty="0"/>
              <a:t>Per ciascun ricorso, il professionista intermediario, accedendo al sistema dedicato, può stampare la ricevuta di presentazione del ricorso, conoscere la fase di lavorazione e infine l’esito–delibera.</a:t>
            </a:r>
          </a:p>
          <a:p>
            <a:r>
              <a:rPr lang="it-IT" sz="2000" dirty="0"/>
              <a:t>Il Regolamento stabilisce che le comunicazioni, inerenti tutti gli atti, definitivi o interlocutori, relativi al ricorso sono effettuate telematicamente. 	</a:t>
            </a:r>
          </a:p>
          <a:p>
            <a:pPr marL="68580" indent="0">
              <a:buNone/>
            </a:pPr>
            <a:endParaRPr lang="it-IT" sz="2000"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37</a:t>
            </a:fld>
            <a:endParaRPr lang="en-US"/>
          </a:p>
        </p:txBody>
      </p:sp>
    </p:spTree>
    <p:extLst>
      <p:ext uri="{BB962C8B-B14F-4D97-AF65-F5344CB8AC3E}">
        <p14:creationId xmlns:p14="http://schemas.microsoft.com/office/powerpoint/2010/main" xmlns="" val="1357954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79676"/>
            <a:ext cx="7024744" cy="787078"/>
          </a:xfrm>
        </p:spPr>
        <p:txBody>
          <a:bodyPr>
            <a:normAutofit/>
          </a:bodyPr>
          <a:lstStyle/>
          <a:p>
            <a:pPr algn="ctr"/>
            <a:r>
              <a:rPr lang="it-IT" dirty="0"/>
              <a:t>MODALITA’</a:t>
            </a:r>
          </a:p>
        </p:txBody>
      </p:sp>
      <p:sp>
        <p:nvSpPr>
          <p:cNvPr id="3" name="Segnaposto contenuto 2"/>
          <p:cNvSpPr>
            <a:spLocks noGrp="1"/>
          </p:cNvSpPr>
          <p:nvPr>
            <p:ph idx="1"/>
          </p:nvPr>
        </p:nvSpPr>
        <p:spPr>
          <a:xfrm>
            <a:off x="1043492" y="1828800"/>
            <a:ext cx="6777317" cy="3808071"/>
          </a:xfrm>
        </p:spPr>
        <p:txBody>
          <a:bodyPr>
            <a:noAutofit/>
          </a:bodyPr>
          <a:lstStyle/>
          <a:p>
            <a:pPr marL="685800" lvl="2" indent="0">
              <a:buNone/>
            </a:pPr>
            <a:r>
              <a:rPr lang="it-IT" sz="2000" dirty="0"/>
              <a:t>	</a:t>
            </a:r>
          </a:p>
          <a:p>
            <a:pPr marL="68580" indent="0">
              <a:buNone/>
            </a:pPr>
            <a:endParaRPr lang="it-IT" sz="2000"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38</a:t>
            </a:fld>
            <a:endParaRPr lang="en-US"/>
          </a:p>
        </p:txBody>
      </p:sp>
      <p:pic>
        <p:nvPicPr>
          <p:cNvPr id="7" name="Immagine 6"/>
          <p:cNvPicPr/>
          <p:nvPr/>
        </p:nvPicPr>
        <p:blipFill>
          <a:blip r:embed="rId2" cstate="print"/>
          <a:stretch>
            <a:fillRect/>
          </a:stretch>
        </p:blipFill>
        <p:spPr>
          <a:xfrm>
            <a:off x="1511935" y="2928937"/>
            <a:ext cx="6120130" cy="2022004"/>
          </a:xfrm>
          <a:prstGeom prst="rect">
            <a:avLst/>
          </a:prstGeom>
        </p:spPr>
      </p:pic>
    </p:spTree>
    <p:extLst>
      <p:ext uri="{BB962C8B-B14F-4D97-AF65-F5344CB8AC3E}">
        <p14:creationId xmlns:p14="http://schemas.microsoft.com/office/powerpoint/2010/main" xmlns="" val="3440584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465470"/>
          </a:xfrm>
        </p:spPr>
        <p:txBody>
          <a:bodyPr>
            <a:normAutofit fontScale="90000"/>
          </a:bodyPr>
          <a:lstStyle/>
          <a:p>
            <a:pPr algn="ctr"/>
            <a:r>
              <a:rPr lang="it-IT" dirty="0"/>
              <a:t>TERMINI</a:t>
            </a:r>
          </a:p>
        </p:txBody>
      </p:sp>
      <p:sp>
        <p:nvSpPr>
          <p:cNvPr id="3" name="Segnaposto contenuto 2"/>
          <p:cNvSpPr>
            <a:spLocks noGrp="1"/>
          </p:cNvSpPr>
          <p:nvPr>
            <p:ph idx="1"/>
          </p:nvPr>
        </p:nvSpPr>
        <p:spPr>
          <a:xfrm>
            <a:off x="1043492" y="1527858"/>
            <a:ext cx="7371303" cy="4317357"/>
          </a:xfrm>
        </p:spPr>
        <p:txBody>
          <a:bodyPr>
            <a:noAutofit/>
          </a:bodyPr>
          <a:lstStyle/>
          <a:p>
            <a:pPr marL="68580" indent="0">
              <a:buNone/>
            </a:pPr>
            <a:endParaRPr lang="it-IT" sz="2000" dirty="0"/>
          </a:p>
          <a:p>
            <a:r>
              <a:rPr lang="it-IT" sz="1800" dirty="0"/>
              <a:t>il ricorso amministrativo deve essere presentato entro il  termine massimo di 90 giorni dalla data di ricezione del provvedimento.</a:t>
            </a:r>
          </a:p>
          <a:p>
            <a:r>
              <a:rPr lang="it-IT" sz="1800" dirty="0"/>
              <a:t>in caso di mancata adozione del provvedimento da parte della Sede, invece,  il termine per la proposizione del ricorso decorrono dal 121° giorno successivo a quello di presentazione della relativa domanda.</a:t>
            </a:r>
          </a:p>
          <a:p>
            <a:r>
              <a:rPr lang="it-IT" sz="1800" dirty="0"/>
              <a:t>i termini per la decisione del ricorso decorrono dalla data di ricezione del ricorso attestata dal protocollo informatico. Il Comitato periferico/centrale o le speciali Commissioni, in particolare, hanno potestà di esaminare i ricorsi e di assumere decisioni in merito anche dopo la scadenza del termine di 90 giorni previsto per la decisione.</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39</a:t>
            </a:fld>
            <a:endParaRPr lang="en-US"/>
          </a:p>
        </p:txBody>
      </p:sp>
    </p:spTree>
    <p:extLst>
      <p:ext uri="{BB962C8B-B14F-4D97-AF65-F5344CB8AC3E}">
        <p14:creationId xmlns:p14="http://schemas.microsoft.com/office/powerpoint/2010/main" xmlns="" val="172837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43492" y="1273216"/>
            <a:ext cx="6777317" cy="4559414"/>
          </a:xfrm>
        </p:spPr>
        <p:txBody>
          <a:bodyPr>
            <a:normAutofit fontScale="62500" lnSpcReduction="20000"/>
          </a:bodyPr>
          <a:lstStyle/>
          <a:p>
            <a:pPr marL="68580" indent="0" algn="ctr">
              <a:buNone/>
            </a:pPr>
            <a:r>
              <a:rPr lang="it-IT" sz="4000" dirty="0"/>
              <a:t>L’inquadramento stabilito dall’Inps fa stato nei confronti di ogni altro ente.</a:t>
            </a:r>
            <a:br>
              <a:rPr lang="it-IT" sz="4000" dirty="0"/>
            </a:br>
            <a:endParaRPr lang="it-IT" sz="4000" dirty="0"/>
          </a:p>
          <a:p>
            <a:pPr marL="68580" indent="0" algn="ctr">
              <a:buNone/>
            </a:pPr>
            <a:r>
              <a:rPr lang="it-IT" sz="4000" dirty="0"/>
              <a:t>Vige il principio dell'inquadramento "unico</a:t>
            </a:r>
          </a:p>
          <a:p>
            <a:pPr marL="68580" indent="0" algn="ctr">
              <a:buNone/>
            </a:pPr>
            <a:endParaRPr lang="it-IT" sz="4000" dirty="0"/>
          </a:p>
          <a:p>
            <a:pPr marL="68580" indent="0">
              <a:buNone/>
            </a:pPr>
            <a:endParaRPr lang="it-IT" sz="4000" dirty="0"/>
          </a:p>
          <a:p>
            <a:pPr marL="68580" indent="0" algn="ctr">
              <a:buNone/>
            </a:pPr>
            <a:r>
              <a:rPr lang="it-IT" sz="4000" dirty="0"/>
              <a:t>Si esclude la possibilità di scindere dall'inquadramento previdenziale la concessione di particolari agevolazioni ai datori di lavoro (sgravi, fiscalizzazioni, ecc.) ovvero l'applicazione di specifici regimi contributivi per i dipendenti (ad es. iscrizione all'INPDAI dei dirigenti di aziende del commercio).</a:t>
            </a:r>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4</a:t>
            </a:fld>
            <a:endParaRPr lang="en-US" dirty="0"/>
          </a:p>
        </p:txBody>
      </p:sp>
    </p:spTree>
    <p:extLst>
      <p:ext uri="{BB962C8B-B14F-4D97-AF65-F5344CB8AC3E}">
        <p14:creationId xmlns:p14="http://schemas.microsoft.com/office/powerpoint/2010/main" xmlns="" val="4746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47435"/>
          </a:xfrm>
        </p:spPr>
        <p:txBody>
          <a:bodyPr/>
          <a:lstStyle/>
          <a:p>
            <a:pPr algn="ctr"/>
            <a:r>
              <a:rPr lang="it-IT" dirty="0"/>
              <a:t>Obbligo di iscrizione </a:t>
            </a:r>
          </a:p>
        </p:txBody>
      </p:sp>
      <p:sp>
        <p:nvSpPr>
          <p:cNvPr id="3" name="Segnaposto contenuto 2"/>
          <p:cNvSpPr>
            <a:spLocks noGrp="1"/>
          </p:cNvSpPr>
          <p:nvPr>
            <p:ph idx="1"/>
          </p:nvPr>
        </p:nvSpPr>
        <p:spPr>
          <a:xfrm>
            <a:off x="1043492" y="2013996"/>
            <a:ext cx="6777317" cy="3818634"/>
          </a:xfrm>
        </p:spPr>
        <p:txBody>
          <a:bodyPr>
            <a:normAutofit/>
          </a:bodyPr>
          <a:lstStyle/>
          <a:p>
            <a:pPr marL="68580" indent="0">
              <a:buNone/>
            </a:pPr>
            <a:r>
              <a:rPr lang="it-IT" dirty="0"/>
              <a:t>L’iscrizione delle imprese all’Inps è un provvedimento necessario per assolvere gli obblighi assicurativi e contributivi che sorgono </a:t>
            </a:r>
            <a:r>
              <a:rPr lang="it-IT" b="1" dirty="0"/>
              <a:t>nel momento in cui un datore di lavoro assume lavoratori.</a:t>
            </a:r>
          </a:p>
          <a:p>
            <a:pPr marL="68580" indent="0">
              <a:buNone/>
            </a:pPr>
            <a:endParaRPr lang="it-IT" b="1" dirty="0"/>
          </a:p>
          <a:p>
            <a:r>
              <a:rPr lang="it-IT" sz="1500" dirty="0"/>
              <a:t>Il datore di lavoro è il solo responsabile del pagamento dei contributi sia per la quota di sua competenza sia per quella in capo al lavoratore iscritto presso l’ente previdenziale</a:t>
            </a:r>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5</a:t>
            </a:fld>
            <a:endParaRPr lang="en-US"/>
          </a:p>
        </p:txBody>
      </p:sp>
    </p:spTree>
    <p:extLst>
      <p:ext uri="{BB962C8B-B14F-4D97-AF65-F5344CB8AC3E}">
        <p14:creationId xmlns:p14="http://schemas.microsoft.com/office/powerpoint/2010/main" xmlns="" val="1225725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Obbligo di iscrizione</a:t>
            </a:r>
          </a:p>
        </p:txBody>
      </p:sp>
      <p:sp>
        <p:nvSpPr>
          <p:cNvPr id="3" name="Segnaposto contenuto 2"/>
          <p:cNvSpPr>
            <a:spLocks noGrp="1"/>
          </p:cNvSpPr>
          <p:nvPr>
            <p:ph idx="1"/>
          </p:nvPr>
        </p:nvSpPr>
        <p:spPr/>
        <p:txBody>
          <a:bodyPr>
            <a:normAutofit fontScale="92500" lnSpcReduction="20000"/>
          </a:bodyPr>
          <a:lstStyle/>
          <a:p>
            <a:pPr marL="68580" indent="0">
              <a:buNone/>
            </a:pPr>
            <a:endParaRPr lang="it-IT" dirty="0"/>
          </a:p>
          <a:p>
            <a:pPr marL="68580" indent="0">
              <a:buNone/>
            </a:pPr>
            <a:r>
              <a:rPr lang="it-IT" dirty="0"/>
              <a:t>L'azienda deve chiedere la costituzione di una </a:t>
            </a:r>
            <a:r>
              <a:rPr lang="it-IT" b="1" dirty="0"/>
              <a:t>posizione</a:t>
            </a:r>
          </a:p>
          <a:p>
            <a:pPr marL="68580" indent="0">
              <a:buNone/>
            </a:pPr>
            <a:r>
              <a:rPr lang="it-IT" b="1" dirty="0"/>
              <a:t>contributiva unica </a:t>
            </a:r>
            <a:r>
              <a:rPr lang="it-IT" dirty="0"/>
              <a:t>(con rilascio di un numero di matricola)</a:t>
            </a:r>
          </a:p>
          <a:p>
            <a:pPr marL="68580" indent="0">
              <a:buNone/>
            </a:pPr>
            <a:r>
              <a:rPr lang="it-IT" dirty="0"/>
              <a:t>esclusivamente in fase di inizio di attività con dipendenti.</a:t>
            </a:r>
          </a:p>
          <a:p>
            <a:pPr marL="68580" indent="0">
              <a:buNone/>
            </a:pPr>
            <a:r>
              <a:rPr lang="it-IT" dirty="0"/>
              <a:t>L'adempimento va effettuato, </a:t>
            </a:r>
            <a:r>
              <a:rPr lang="it-IT" b="1" dirty="0"/>
              <a:t>esclusivamente con modalità</a:t>
            </a:r>
          </a:p>
          <a:p>
            <a:pPr marL="68580" indent="0">
              <a:buNone/>
            </a:pPr>
            <a:r>
              <a:rPr lang="it-IT" b="1" dirty="0"/>
              <a:t>telematica</a:t>
            </a:r>
            <a:r>
              <a:rPr lang="it-IT" dirty="0"/>
              <a:t>:</a:t>
            </a:r>
          </a:p>
          <a:p>
            <a:pPr marL="365760" lvl="1" indent="0">
              <a:buNone/>
            </a:pPr>
            <a:r>
              <a:rPr lang="it-IT" dirty="0"/>
              <a:t>A) in caso di avvio dell’attività dell’impresa con contemporanea</a:t>
            </a:r>
          </a:p>
          <a:p>
            <a:pPr marL="365760" lvl="1" indent="0">
              <a:buNone/>
            </a:pPr>
            <a:r>
              <a:rPr lang="it-IT" dirty="0"/>
              <a:t>assunzione di dipendenti, mediante </a:t>
            </a:r>
            <a:r>
              <a:rPr lang="it-IT" b="1" dirty="0" err="1"/>
              <a:t>Com.Unica</a:t>
            </a:r>
            <a:r>
              <a:rPr lang="it-IT" b="1" dirty="0"/>
              <a:t> al Registro</a:t>
            </a:r>
          </a:p>
          <a:p>
            <a:pPr marL="365760" lvl="1" indent="0">
              <a:buNone/>
            </a:pPr>
            <a:r>
              <a:rPr lang="it-IT" b="1" dirty="0"/>
              <a:t>Imprese </a:t>
            </a:r>
            <a:r>
              <a:rPr lang="it-IT" dirty="0"/>
              <a:t>(circ. n. 41/2010);</a:t>
            </a:r>
          </a:p>
          <a:p>
            <a:pPr marL="365760" lvl="1" indent="0">
              <a:buNone/>
            </a:pPr>
            <a:r>
              <a:rPr lang="it-IT" dirty="0"/>
              <a:t>B) in caso di assunzione di dipendenti in un momento successivo</a:t>
            </a:r>
          </a:p>
          <a:p>
            <a:pPr marL="365760" lvl="1" indent="0">
              <a:buNone/>
            </a:pPr>
            <a:r>
              <a:rPr lang="it-IT" dirty="0"/>
              <a:t>mediante </a:t>
            </a:r>
            <a:r>
              <a:rPr lang="it-IT" b="1" dirty="0" err="1"/>
              <a:t>Com.Unica</a:t>
            </a:r>
            <a:r>
              <a:rPr lang="it-IT" b="1" dirty="0"/>
              <a:t> </a:t>
            </a:r>
            <a:r>
              <a:rPr lang="it-IT" dirty="0"/>
              <a:t>ovvero con </a:t>
            </a:r>
            <a:r>
              <a:rPr lang="it-IT" b="1" dirty="0"/>
              <a:t>la procedura telematica</a:t>
            </a:r>
          </a:p>
          <a:p>
            <a:pPr marL="365760" lvl="1" indent="0">
              <a:buNone/>
            </a:pPr>
            <a:r>
              <a:rPr lang="it-IT" b="1" dirty="0"/>
              <a:t>disponibile nei servizi online INPS </a:t>
            </a:r>
            <a:r>
              <a:rPr lang="it-IT" dirty="0"/>
              <a:t>(circ. n. 2/2007).</a:t>
            </a:r>
          </a:p>
          <a:p>
            <a:endParaRPr lang="it-IT" dirty="0"/>
          </a:p>
          <a:p>
            <a:endParaRPr lang="it-IT" dirty="0"/>
          </a:p>
          <a:p>
            <a:endParaRPr lang="it-IT" dirty="0"/>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6</a:t>
            </a:fld>
            <a:endParaRPr lang="en-US"/>
          </a:p>
        </p:txBody>
      </p:sp>
    </p:spTree>
    <p:extLst>
      <p:ext uri="{BB962C8B-B14F-4D97-AF65-F5344CB8AC3E}">
        <p14:creationId xmlns:p14="http://schemas.microsoft.com/office/powerpoint/2010/main" xmlns="" val="359348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509225"/>
          </a:xfrm>
        </p:spPr>
        <p:txBody>
          <a:bodyPr>
            <a:normAutofit fontScale="90000"/>
          </a:bodyPr>
          <a:lstStyle/>
          <a:p>
            <a:pPr algn="ctr"/>
            <a:r>
              <a:rPr lang="it-IT" dirty="0"/>
              <a:t>Obbligo di iscrizione</a:t>
            </a:r>
          </a:p>
        </p:txBody>
      </p:sp>
      <p:sp>
        <p:nvSpPr>
          <p:cNvPr id="3" name="Segnaposto contenuto 2"/>
          <p:cNvSpPr>
            <a:spLocks noGrp="1"/>
          </p:cNvSpPr>
          <p:nvPr>
            <p:ph idx="1"/>
          </p:nvPr>
        </p:nvSpPr>
        <p:spPr/>
        <p:txBody>
          <a:bodyPr>
            <a:normAutofit/>
          </a:bodyPr>
          <a:lstStyle/>
          <a:p>
            <a:pPr marL="68580" indent="0">
              <a:buNone/>
            </a:pPr>
            <a:endParaRPr lang="it-IT" dirty="0"/>
          </a:p>
          <a:p>
            <a:endParaRPr lang="it-IT" dirty="0"/>
          </a:p>
          <a:p>
            <a:endParaRPr lang="it-IT" dirty="0"/>
          </a:p>
          <a:p>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7</a:t>
            </a:fld>
            <a:endParaRPr lang="en-US"/>
          </a:p>
        </p:txBody>
      </p:sp>
      <p:pic>
        <p:nvPicPr>
          <p:cNvPr id="9" name="Immagine 8"/>
          <p:cNvPicPr/>
          <p:nvPr/>
        </p:nvPicPr>
        <p:blipFill>
          <a:blip r:embed="rId2" cstate="print"/>
          <a:stretch>
            <a:fillRect/>
          </a:stretch>
        </p:blipFill>
        <p:spPr>
          <a:xfrm>
            <a:off x="1367481" y="1828801"/>
            <a:ext cx="6264584" cy="1911178"/>
          </a:xfrm>
          <a:prstGeom prst="rect">
            <a:avLst/>
          </a:prstGeom>
        </p:spPr>
      </p:pic>
      <p:pic>
        <p:nvPicPr>
          <p:cNvPr id="10" name="Immagine 9"/>
          <p:cNvPicPr/>
          <p:nvPr/>
        </p:nvPicPr>
        <p:blipFill>
          <a:blip r:embed="rId3" cstate="print"/>
          <a:stretch>
            <a:fillRect/>
          </a:stretch>
        </p:blipFill>
        <p:spPr>
          <a:xfrm>
            <a:off x="1367481" y="3880022"/>
            <a:ext cx="6264584" cy="1441621"/>
          </a:xfrm>
          <a:prstGeom prst="rect">
            <a:avLst/>
          </a:prstGeom>
        </p:spPr>
      </p:pic>
    </p:spTree>
    <p:extLst>
      <p:ext uri="{BB962C8B-B14F-4D97-AF65-F5344CB8AC3E}">
        <p14:creationId xmlns:p14="http://schemas.microsoft.com/office/powerpoint/2010/main" xmlns="" val="376567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798654"/>
            <a:ext cx="6777317" cy="5033976"/>
          </a:xfrm>
        </p:spPr>
        <p:txBody>
          <a:bodyPr>
            <a:normAutofit/>
          </a:bodyPr>
          <a:lstStyle/>
          <a:p>
            <a:pPr marL="68580" indent="0">
              <a:buNone/>
            </a:pPr>
            <a:r>
              <a:rPr lang="it-IT" sz="1600" dirty="0"/>
              <a:t>A seguito della domanda di iscrizione presentata alla sede di competenza, l'Inps assegna una posizione contributiva contraddistinta da:</a:t>
            </a:r>
          </a:p>
          <a:p>
            <a:r>
              <a:rPr lang="it-IT" sz="1600" b="1" dirty="0"/>
              <a:t>Numero di matricola</a:t>
            </a:r>
            <a:r>
              <a:rPr lang="it-IT" sz="1600" dirty="0"/>
              <a:t> - composto da una sequenza numerica di 10 cifre. </a:t>
            </a:r>
          </a:p>
          <a:p>
            <a:r>
              <a:rPr lang="it-IT" sz="1600" b="1" dirty="0"/>
              <a:t>Codice statistico contributivo (CSC)</a:t>
            </a:r>
            <a:r>
              <a:rPr lang="it-IT" sz="1600" dirty="0"/>
              <a:t> - composto da cinque caratteri numerici: il primo indica il </a:t>
            </a:r>
            <a:r>
              <a:rPr lang="it-IT" sz="1600" b="1" dirty="0"/>
              <a:t>settore di attività, </a:t>
            </a:r>
            <a:r>
              <a:rPr lang="it-IT" sz="1600" dirty="0"/>
              <a:t>Con i caratteri secondo e terzo è indicata la </a:t>
            </a:r>
            <a:r>
              <a:rPr lang="it-IT" sz="1600" b="1" dirty="0"/>
              <a:t>classe, </a:t>
            </a:r>
            <a:r>
              <a:rPr lang="it-IT" sz="1600" dirty="0"/>
              <a:t>il quarto e quinto carattere indicano la </a:t>
            </a:r>
            <a:r>
              <a:rPr lang="it-IT" sz="1600" b="1" dirty="0"/>
              <a:t>categoria</a:t>
            </a:r>
            <a:r>
              <a:rPr lang="it-IT" sz="1600" dirty="0"/>
              <a:t> che individua la singola attività</a:t>
            </a:r>
          </a:p>
          <a:p>
            <a:pPr lvl="0"/>
            <a:endParaRPr lang="it-IT" dirty="0"/>
          </a:p>
          <a:p>
            <a:pPr marL="68580" lvl="0" indent="0">
              <a:buNone/>
            </a:pPr>
            <a:r>
              <a:rPr lang="it-IT" dirty="0"/>
              <a:t>Al C.S.C. viene sempre abbinato il Codice Istat che descrive nel particolare l’attività aziendale *</a:t>
            </a:r>
          </a:p>
          <a:p>
            <a:pPr lvl="0"/>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8</a:t>
            </a:fld>
            <a:endParaRPr lang="en-US"/>
          </a:p>
        </p:txBody>
      </p:sp>
    </p:spTree>
    <p:extLst>
      <p:ext uri="{BB962C8B-B14F-4D97-AF65-F5344CB8AC3E}">
        <p14:creationId xmlns:p14="http://schemas.microsoft.com/office/powerpoint/2010/main" xmlns="" val="181491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idx="1"/>
          </p:nvPr>
        </p:nvSpPr>
        <p:spPr>
          <a:xfrm>
            <a:off x="1043492" y="1006998"/>
            <a:ext cx="6777317" cy="4825632"/>
          </a:xfrm>
        </p:spPr>
        <p:txBody>
          <a:bodyPr/>
          <a:lstStyle/>
          <a:p>
            <a:pPr marL="68580" indent="0">
              <a:buNone/>
            </a:pPr>
            <a:r>
              <a:rPr lang="it-IT" b="1" dirty="0"/>
              <a:t>Codici Autorizzazione</a:t>
            </a:r>
            <a:r>
              <a:rPr lang="it-IT" dirty="0"/>
              <a:t> - a completamento dei precedenti codici, per specificare obblighi o agevolazioni di alcune categorie di aziende, sono attribuiti anche i Codici Autorizzazione (C.A.)</a:t>
            </a:r>
          </a:p>
          <a:p>
            <a:r>
              <a:rPr lang="it-IT" dirty="0"/>
              <a:t>Per aziende con particolarità contributiva o beneficiarie di sgravi e riduzioni o benefici (es 6y)</a:t>
            </a:r>
          </a:p>
          <a:p>
            <a:r>
              <a:rPr lang="it-IT" dirty="0"/>
              <a:t>Finalità statistica</a:t>
            </a:r>
          </a:p>
          <a:p>
            <a:r>
              <a:rPr lang="it-IT" dirty="0" err="1"/>
              <a:t>Inqudramento</a:t>
            </a:r>
            <a:r>
              <a:rPr lang="it-IT" dirty="0"/>
              <a:t> (es 3p e 3n per aziende edili che svolgono attività impiantistica)</a:t>
            </a:r>
          </a:p>
          <a:p>
            <a:pPr marL="68580" indent="0">
              <a:buNone/>
            </a:pPr>
            <a:endParaRPr lang="it-IT" dirty="0"/>
          </a:p>
        </p:txBody>
      </p:sp>
      <p:sp>
        <p:nvSpPr>
          <p:cNvPr id="4" name="Segnaposto data 3"/>
          <p:cNvSpPr>
            <a:spLocks noGrp="1"/>
          </p:cNvSpPr>
          <p:nvPr>
            <p:ph type="dt" sz="half" idx="10"/>
          </p:nvPr>
        </p:nvSpPr>
        <p:spPr/>
        <p:txBody>
          <a:bodyPr/>
          <a:lstStyle/>
          <a:p>
            <a:r>
              <a:rPr lang="en-US" dirty="0" err="1">
                <a:solidFill>
                  <a:schemeClr val="tx1"/>
                </a:solidFill>
              </a:rPr>
              <a:t>Inquadramento</a:t>
            </a:r>
            <a:r>
              <a:rPr lang="en-US" dirty="0">
                <a:solidFill>
                  <a:schemeClr val="tx1"/>
                </a:solidFill>
              </a:rPr>
              <a:t> </a:t>
            </a:r>
            <a:r>
              <a:rPr lang="en-US" dirty="0" err="1">
                <a:solidFill>
                  <a:schemeClr val="tx1"/>
                </a:solidFill>
              </a:rPr>
              <a:t>aziendale</a:t>
            </a:r>
            <a:endParaRPr lang="en-US" dirty="0">
              <a:solidFill>
                <a:schemeClr val="tx1"/>
              </a:solidFill>
            </a:endParaRPr>
          </a:p>
          <a:p>
            <a:endParaRPr lang="en-US" dirty="0"/>
          </a:p>
        </p:txBody>
      </p:sp>
      <p:sp>
        <p:nvSpPr>
          <p:cNvPr id="5" name="Segnaposto piè di pagina 4"/>
          <p:cNvSpPr>
            <a:spLocks noGrp="1"/>
          </p:cNvSpPr>
          <p:nvPr>
            <p:ph type="ftr" sz="quarter" idx="11"/>
          </p:nvPr>
        </p:nvSpPr>
        <p:spPr/>
        <p:txBody>
          <a:bodyPr/>
          <a:lstStyle/>
          <a:p>
            <a:r>
              <a:rPr lang="en-US" dirty="0"/>
              <a:t>Rimini , 18 </a:t>
            </a:r>
            <a:r>
              <a:rPr lang="en-US" dirty="0" err="1"/>
              <a:t>Aprile</a:t>
            </a:r>
            <a:r>
              <a:rPr lang="en-US" dirty="0"/>
              <a:t> 2018</a:t>
            </a:r>
          </a:p>
          <a:p>
            <a:endParaRPr lang="en-US" dirty="0"/>
          </a:p>
        </p:txBody>
      </p:sp>
      <p:sp>
        <p:nvSpPr>
          <p:cNvPr id="6" name="Segnaposto numero diapositiva 5"/>
          <p:cNvSpPr>
            <a:spLocks noGrp="1"/>
          </p:cNvSpPr>
          <p:nvPr>
            <p:ph type="sldNum" sz="quarter" idx="12"/>
          </p:nvPr>
        </p:nvSpPr>
        <p:spPr/>
        <p:txBody>
          <a:bodyPr/>
          <a:lstStyle/>
          <a:p>
            <a:fld id="{8B37D5FE-740C-46F5-801A-FA5477D9711F}" type="slidenum">
              <a:rPr lang="en-US" smtClean="0"/>
              <a:pPr/>
              <a:t>9</a:t>
            </a:fld>
            <a:endParaRPr lang="en-US"/>
          </a:p>
        </p:txBody>
      </p:sp>
    </p:spTree>
    <p:extLst>
      <p:ext uri="{BB962C8B-B14F-4D97-AF65-F5344CB8AC3E}">
        <p14:creationId xmlns:p14="http://schemas.microsoft.com/office/powerpoint/2010/main" xmlns="" val="2922201307"/>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3316</TotalTime>
  <Words>2953</Words>
  <Application>Microsoft Office PowerPoint</Application>
  <PresentationFormat>Presentazione su schermo (4:3)</PresentationFormat>
  <Paragraphs>270</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Retrospettivo</vt:lpstr>
      <vt:lpstr>INQUADRAMENTO PREVIDENZIALE INPS </vt:lpstr>
      <vt:lpstr>Fonte principale per gli inquadramenti </vt:lpstr>
      <vt:lpstr>Diapositiva 3</vt:lpstr>
      <vt:lpstr>Diapositiva 4</vt:lpstr>
      <vt:lpstr>Obbligo di iscrizione </vt:lpstr>
      <vt:lpstr>Obbligo di iscrizione</vt:lpstr>
      <vt:lpstr>Obbligo di iscrizione</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Attività plurime</vt:lpstr>
      <vt:lpstr>Attività plurime</vt:lpstr>
      <vt:lpstr>Attività promiscue</vt:lpstr>
      <vt:lpstr>Diapositiva 21</vt:lpstr>
      <vt:lpstr>Diapositiva 22</vt:lpstr>
      <vt:lpstr>Diapositiva 23</vt:lpstr>
      <vt:lpstr>SOSPENSIONE - VARIAZIONE - CANCELLAZIONE</vt:lpstr>
      <vt:lpstr>SOSPENSIONE - VARIAZIONE - CANCELLAZIONE</vt:lpstr>
      <vt:lpstr>Sospensione</vt:lpstr>
      <vt:lpstr>Variazione</vt:lpstr>
      <vt:lpstr>Cessazione</vt:lpstr>
      <vt:lpstr>Aziende straniere</vt:lpstr>
      <vt:lpstr>Ricorso verso Inquadramento</vt:lpstr>
      <vt:lpstr>ORGANO COMPETENTE</vt:lpstr>
      <vt:lpstr>MODALITA’</vt:lpstr>
      <vt:lpstr>MODALITA’</vt:lpstr>
      <vt:lpstr>MODALITA’</vt:lpstr>
      <vt:lpstr>MODALITA’</vt:lpstr>
      <vt:lpstr>MODALITA’</vt:lpstr>
      <vt:lpstr>MODALITA’</vt:lpstr>
      <vt:lpstr>MODALITA’</vt:lpstr>
      <vt:lpstr>TERMINI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Ricossa Mariagabriella</dc:creator>
  <cp:lastModifiedBy>Eliana Sergi</cp:lastModifiedBy>
  <cp:revision>38</cp:revision>
  <dcterms:created xsi:type="dcterms:W3CDTF">2014-09-16T21:29:24Z</dcterms:created>
  <dcterms:modified xsi:type="dcterms:W3CDTF">2018-11-29T11:04:39Z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1066605031</vt:i4>
  </property>
  <property fmtid="{D5CDD505-2E9C-101B-9397-08002B2CF9AE}" pid="3" name="_NewReviewCycle">
    <vt:lpwstr/>
  </property>
  <property fmtid="{D5CDD505-2E9C-101B-9397-08002B2CF9AE}" pid="4" name="_EmailSubject">
    <vt:lpwstr>Materiale seminario lavoro </vt:lpwstr>
  </property>
  <property fmtid="{D5CDD505-2E9C-101B-9397-08002B2CF9AE}" pid="5" name="_AuthorEmail">
    <vt:lpwstr>c.brunazzo@studiogabellini.it</vt:lpwstr>
  </property>
  <property fmtid="{D5CDD505-2E9C-101B-9397-08002B2CF9AE}" pid="6" name="_AuthorEmailDisplayName">
    <vt:lpwstr>Cinzia Brunazzo</vt:lpwstr>
  </property>
</Properties>
</file>