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5" r:id="rId12"/>
    <p:sldId id="272" r:id="rId13"/>
    <p:sldId id="261" r:id="rId14"/>
    <p:sldId id="276" r:id="rId15"/>
    <p:sldId id="277" r:id="rId16"/>
    <p:sldId id="273" r:id="rId17"/>
    <p:sldId id="278" r:id="rId18"/>
    <p:sldId id="262" r:id="rId19"/>
    <p:sldId id="274" r:id="rId20"/>
    <p:sldId id="263" r:id="rId21"/>
    <p:sldId id="280" r:id="rId22"/>
    <p:sldId id="282" r:id="rId23"/>
    <p:sldId id="279" r:id="rId24"/>
    <p:sldId id="281" r:id="rId2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33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32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75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65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3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25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56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45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46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54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00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6E20-EB72-42F5-9717-3342A7247691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039E7-C5A4-4503-AB56-6B06232157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etroichino.i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" y="3361509"/>
            <a:ext cx="12192000" cy="349649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345300" y="6148302"/>
            <a:ext cx="3501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u="sng" dirty="0">
                <a:solidFill>
                  <a:schemeClr val="bg1"/>
                </a:solidFill>
              </a:rPr>
              <a:t>dr. Bruno Anastasio</a:t>
            </a:r>
          </a:p>
        </p:txBody>
      </p:sp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0" y="1740130"/>
            <a:ext cx="3008671" cy="114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06" y="454704"/>
            <a:ext cx="4704736" cy="145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86" y="1624722"/>
            <a:ext cx="3100080" cy="137980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899652" y="3819832"/>
            <a:ext cx="10766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3200" dirty="0">
                <a:solidFill>
                  <a:prstClr val="white"/>
                </a:solidFill>
              </a:rPr>
              <a:t>Reddito di Cittadinanza </a:t>
            </a:r>
          </a:p>
          <a:p>
            <a:pPr lvl="0" algn="ctr"/>
            <a:r>
              <a:rPr lang="it-IT" sz="3200" dirty="0">
                <a:solidFill>
                  <a:prstClr val="white"/>
                </a:solidFill>
              </a:rPr>
              <a:t>Agevolazioni per l’impresa</a:t>
            </a:r>
          </a:p>
          <a:p>
            <a:pPr lvl="0" algn="ctr"/>
            <a:r>
              <a:rPr lang="it-IT" sz="3200" dirty="0">
                <a:solidFill>
                  <a:prstClr val="white"/>
                </a:solidFill>
              </a:rPr>
              <a:t> che assume soggetti beneficiari di </a:t>
            </a:r>
            <a:r>
              <a:rPr lang="it-IT" sz="3200" dirty="0" err="1">
                <a:solidFill>
                  <a:prstClr val="white"/>
                </a:solidFill>
              </a:rPr>
              <a:t>RdC</a:t>
            </a:r>
            <a:r>
              <a:rPr lang="it-IT" sz="3200" dirty="0">
                <a:solidFill>
                  <a:prstClr val="white"/>
                </a:solidFill>
              </a:rPr>
              <a:t> </a:t>
            </a:r>
          </a:p>
          <a:p>
            <a:pPr lvl="0" algn="ctr"/>
            <a:endParaRPr lang="it-IT" dirty="0">
              <a:solidFill>
                <a:prstClr val="white"/>
              </a:solidFill>
            </a:endParaRPr>
          </a:p>
          <a:p>
            <a:pPr lvl="0" algn="ctr"/>
            <a:r>
              <a:rPr lang="it-IT" dirty="0">
                <a:solidFill>
                  <a:prstClr val="white"/>
                </a:solidFill>
              </a:rPr>
              <a:t>Lunedì 1 Aprile 2019</a:t>
            </a:r>
          </a:p>
        </p:txBody>
      </p:sp>
    </p:spTree>
    <p:extLst>
      <p:ext uri="{BB962C8B-B14F-4D97-AF65-F5344CB8AC3E}">
        <p14:creationId xmlns:p14="http://schemas.microsoft.com/office/powerpoint/2010/main" val="224575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Beneficio Economico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Art.3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99505" y="1338350"/>
            <a:ext cx="116295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7030A0"/>
                </a:solidFill>
              </a:rPr>
              <a:t>Particolari del beneficio economico: </a:t>
            </a:r>
          </a:p>
          <a:p>
            <a:pPr algn="ctr"/>
            <a:endParaRPr lang="it-IT" sz="2400" dirty="0">
              <a:solidFill>
                <a:srgbClr val="7030A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7030A0"/>
                </a:solidFill>
              </a:rPr>
              <a:t>È esente IRPEF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7030A0"/>
                </a:solidFill>
              </a:rPr>
              <a:t>Alle soglie massime va sempre ridotto il reddito familiare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7030A0"/>
                </a:solidFill>
              </a:rPr>
              <a:t>Non può essere mai inferiore a € 480 annui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7030A0"/>
                </a:solidFill>
              </a:rPr>
              <a:t>Ha una durata massima di 18 mesi rinnovabile previo sospensione di un mese (no </a:t>
            </a:r>
            <a:r>
              <a:rPr lang="it-IT" sz="2400" dirty="0" err="1">
                <a:solidFill>
                  <a:srgbClr val="7030A0"/>
                </a:solidFill>
              </a:rPr>
              <a:t>Pdc</a:t>
            </a:r>
            <a:r>
              <a:rPr lang="it-IT" sz="2400" dirty="0">
                <a:solidFill>
                  <a:srgbClr val="7030A0"/>
                </a:solidFill>
              </a:rPr>
              <a:t>)</a:t>
            </a:r>
          </a:p>
          <a:p>
            <a:r>
              <a:rPr lang="it-IT" sz="2400" dirty="0">
                <a:solidFill>
                  <a:srgbClr val="7030A0"/>
                </a:solidFill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it-IT" sz="2400" dirty="0">
              <a:solidFill>
                <a:srgbClr val="7030A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it-IT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Beneficio Economico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Art.3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99505" y="1338350"/>
            <a:ext cx="1162950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7030A0"/>
                </a:solidFill>
              </a:rPr>
              <a:t>Attenzione !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7030A0"/>
                </a:solidFill>
              </a:rPr>
              <a:t>Il Beneficio viene erogato su un apposita «Carta </a:t>
            </a:r>
            <a:r>
              <a:rPr lang="it-IT" dirty="0" err="1">
                <a:solidFill>
                  <a:srgbClr val="7030A0"/>
                </a:solidFill>
              </a:rPr>
              <a:t>Rdc</a:t>
            </a:r>
            <a:r>
              <a:rPr lang="it-IT" dirty="0">
                <a:solidFill>
                  <a:srgbClr val="7030A0"/>
                </a:solidFill>
              </a:rPr>
              <a:t>»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7030A0"/>
                </a:solidFill>
              </a:rPr>
              <a:t>Con un limite di prelevamento contante di € 100  mensili, (assoggettato al meccanismo della scala di equivalenza)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7030A0"/>
                </a:solidFill>
              </a:rPr>
              <a:t>Non si potrà utilizzare per giochi che prevedono vincite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7030A0"/>
                </a:solidFill>
              </a:rPr>
              <a:t>Deve essere utilizzato l’intero importo mensilmente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7030A0"/>
                </a:solidFill>
              </a:rPr>
              <a:t>Le somme non utilizzate nel mese vengono decurtate del  20% nel mese successivo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7030A0"/>
                </a:solidFill>
              </a:rPr>
              <a:t>Ogni sei mesi le somme non utilizzate </a:t>
            </a:r>
            <a:r>
              <a:rPr lang="it-IT" b="1" dirty="0">
                <a:solidFill>
                  <a:srgbClr val="7030A0"/>
                </a:solidFill>
              </a:rPr>
              <a:t>non</a:t>
            </a:r>
            <a:r>
              <a:rPr lang="it-IT" dirty="0">
                <a:solidFill>
                  <a:srgbClr val="7030A0"/>
                </a:solidFill>
              </a:rPr>
              <a:t> saranno utilizzabili in quanto la </a:t>
            </a:r>
            <a:r>
              <a:rPr lang="it-IT" u="sng" dirty="0">
                <a:solidFill>
                  <a:srgbClr val="7030A0"/>
                </a:solidFill>
              </a:rPr>
              <a:t>carta viene azzerata </a:t>
            </a:r>
          </a:p>
          <a:p>
            <a:r>
              <a:rPr lang="it-IT" sz="2400" dirty="0">
                <a:solidFill>
                  <a:srgbClr val="7030A0"/>
                </a:solidFill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it-IT" sz="2400" dirty="0">
              <a:solidFill>
                <a:srgbClr val="7030A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it-IT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Beneficio Economico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Art.3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99504" y="1338350"/>
            <a:ext cx="117756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7030A0"/>
                </a:solidFill>
              </a:rPr>
              <a:t>ATTENZIONE ! </a:t>
            </a:r>
          </a:p>
          <a:p>
            <a:pPr algn="ctr"/>
            <a:r>
              <a:rPr lang="it-IT" sz="2400" dirty="0">
                <a:solidFill>
                  <a:srgbClr val="7030A0"/>
                </a:solidFill>
              </a:rPr>
              <a:t>L’importo del sussidio sarà quello appena illustrato a una condizione: </a:t>
            </a:r>
          </a:p>
          <a:p>
            <a:pPr algn="ctr"/>
            <a:r>
              <a:rPr lang="it-IT" sz="2400" u="sng" dirty="0">
                <a:solidFill>
                  <a:srgbClr val="7030A0"/>
                </a:solidFill>
              </a:rPr>
              <a:t>che le risorse finanziarie stanziate risultino sufficienti</a:t>
            </a:r>
            <a:r>
              <a:rPr lang="it-IT" sz="2400" dirty="0">
                <a:solidFill>
                  <a:srgbClr val="7030A0"/>
                </a:solidFill>
              </a:rPr>
              <a:t> </a:t>
            </a:r>
          </a:p>
          <a:p>
            <a:pPr algn="ctr"/>
            <a:endParaRPr lang="it-IT" sz="2400" dirty="0">
              <a:solidFill>
                <a:srgbClr val="7030A0"/>
              </a:solidFill>
            </a:endParaRPr>
          </a:p>
          <a:p>
            <a:pPr algn="ctr"/>
            <a:r>
              <a:rPr lang="it-IT" sz="2400" dirty="0">
                <a:solidFill>
                  <a:srgbClr val="7030A0"/>
                </a:solidFill>
              </a:rPr>
              <a:t>Interessante è </a:t>
            </a:r>
            <a:r>
              <a:rPr lang="it-IT" sz="2400" i="1" dirty="0">
                <a:solidFill>
                  <a:srgbClr val="7030A0"/>
                </a:solidFill>
              </a:rPr>
              <a:t>l’accantonamento virtuale </a:t>
            </a:r>
            <a:r>
              <a:rPr lang="it-IT" sz="2400" dirty="0">
                <a:solidFill>
                  <a:srgbClr val="7030A0"/>
                </a:solidFill>
              </a:rPr>
              <a:t>effettuato dall’INPS</a:t>
            </a:r>
          </a:p>
          <a:p>
            <a:pPr algn="ctr"/>
            <a:r>
              <a:rPr lang="it-IT" sz="2400" dirty="0">
                <a:solidFill>
                  <a:srgbClr val="7030A0"/>
                </a:solidFill>
              </a:rPr>
              <a:t>Tale accantonamento tiene conto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7030A0"/>
                </a:solidFill>
              </a:rPr>
              <a:t>L’importo da erogare per il periodo di concessione del sussidio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7030A0"/>
                </a:solidFill>
              </a:rPr>
              <a:t>La quota (potenziale) necessaria alla copertura dell’eventuale incentivo nel caso di assunzione durante la percezione del sussidio</a:t>
            </a:r>
          </a:p>
          <a:p>
            <a:pPr algn="ctr"/>
            <a:endParaRPr lang="it-IT" sz="2400" dirty="0">
              <a:solidFill>
                <a:srgbClr val="7030A0"/>
              </a:solidFill>
            </a:endParaRPr>
          </a:p>
          <a:p>
            <a:pPr algn="ctr"/>
            <a:endParaRPr lang="it-IT" sz="2400" dirty="0">
              <a:solidFill>
                <a:srgbClr val="7030A0"/>
              </a:solidFill>
            </a:endParaRPr>
          </a:p>
          <a:p>
            <a:pPr algn="ctr"/>
            <a:endParaRPr lang="it-IT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Patto per il lavoro e Patto per l’inclusione sociale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Art.4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1471353" y="1845426"/>
            <a:ext cx="90774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7030A0"/>
                </a:solidFill>
              </a:rPr>
              <a:t>Il beneficio economico è condizionato, infatti il percettore dovrà:</a:t>
            </a:r>
          </a:p>
          <a:p>
            <a:pPr algn="just"/>
            <a:endParaRPr lang="it-IT" sz="2400" dirty="0">
              <a:solidFill>
                <a:srgbClr val="7030A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Entro 30 giorni dal riconoscimento del beneficio rendere la dichiarazione di immediata disponibilità (DID)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Stipula di un Patto per il Lavoro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O In alternativa stipula del  Patto di inclusione</a:t>
            </a:r>
          </a:p>
        </p:txBody>
      </p:sp>
    </p:spTree>
    <p:extLst>
      <p:ext uri="{BB962C8B-B14F-4D97-AF65-F5344CB8AC3E}">
        <p14:creationId xmlns:p14="http://schemas.microsoft.com/office/powerpoint/2010/main" val="281497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Patto per il lavoro e Patto per l’inclusione sociale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Art.4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1080654" y="1725274"/>
            <a:ext cx="10623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7030A0"/>
                </a:solidFill>
              </a:rPr>
              <a:t>DID = dichiarazione di immediata disponibilità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Deve essere rilasciata obbligatoriamente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Deve essere rilasciata da tutti i membri del nucleo familiare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Maggiorenni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Non già occupati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E non frequentanti di altri percorsi lavorativi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Esonerati dalla presentazione di tale obbligo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Componenti con carichi di cura (minori di 3 anni – disabili gravi…..</a:t>
            </a:r>
          </a:p>
          <a:p>
            <a:pPr algn="just"/>
            <a:endParaRPr lang="it-IT" sz="2400" dirty="0">
              <a:solidFill>
                <a:srgbClr val="7030A0"/>
              </a:solidFill>
            </a:endParaRPr>
          </a:p>
          <a:p>
            <a:pPr algn="ctr"/>
            <a:endParaRPr lang="it-IT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7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Patto per il lavoro e Patto per l’inclusione sociale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Art.4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412149" y="1307022"/>
            <a:ext cx="11563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7030A0"/>
                </a:solidFill>
              </a:rPr>
              <a:t>PATTO PER IL LAVORO</a:t>
            </a:r>
          </a:p>
          <a:p>
            <a:pPr algn="ctr"/>
            <a:r>
              <a:rPr lang="it-IT" sz="2400" dirty="0">
                <a:solidFill>
                  <a:srgbClr val="7030A0"/>
                </a:solidFill>
              </a:rPr>
              <a:t>I beneficiari del RDC stipulano presso i centri per l’impiego tale patto per cui sono tenuti a: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04590" y="3097043"/>
            <a:ext cx="4929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7030A0"/>
                </a:solidFill>
              </a:rPr>
              <a:t>C)Registrarsi sulla piattaforma digitale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534313" y="2669412"/>
            <a:ext cx="5124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7030A0"/>
                </a:solidFill>
              </a:rPr>
              <a:t>B) Accettare gli obblighi derivanti da tale patto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193167" y="2300178"/>
            <a:ext cx="4929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7030A0"/>
                </a:solidFill>
              </a:rPr>
              <a:t>A) Redigere bilancio delle competenze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143437" y="3463014"/>
            <a:ext cx="4929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7030A0"/>
                </a:solidFill>
              </a:rPr>
              <a:t>D) Svolgere ricerca attiva del lavoro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487640" y="3828985"/>
            <a:ext cx="8838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7030A0"/>
                </a:solidFill>
              </a:rPr>
              <a:t>E) Accettare di essere avviato a corsi di formazione o riqualificazione professionale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812308" y="4225510"/>
            <a:ext cx="8079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7030A0"/>
                </a:solidFill>
              </a:rPr>
              <a:t>F) Sostenere colloqui psicoattitudinali finalizzati all’assunzione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136976" y="4580408"/>
            <a:ext cx="8079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7030A0"/>
                </a:solidFill>
              </a:rPr>
              <a:t>G) Accettare una di tre offerte di lavoro congrue </a:t>
            </a:r>
          </a:p>
        </p:txBody>
      </p:sp>
    </p:spTree>
    <p:extLst>
      <p:ext uri="{BB962C8B-B14F-4D97-AF65-F5344CB8AC3E}">
        <p14:creationId xmlns:p14="http://schemas.microsoft.com/office/powerpoint/2010/main" val="27357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Patto per il lavoro e Patto per l’inclusione sociale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Art.4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365759" y="1528514"/>
            <a:ext cx="1146325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7030A0"/>
                </a:solidFill>
              </a:rPr>
              <a:t>Cosa si intende per offerta di lavoro Congrua? </a:t>
            </a:r>
          </a:p>
          <a:p>
            <a:pPr algn="just"/>
            <a:endParaRPr lang="it-IT" sz="2400" b="1" dirty="0">
              <a:solidFill>
                <a:srgbClr val="7030A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7030A0"/>
                </a:solidFill>
              </a:rPr>
              <a:t>nei primi dodici</a:t>
            </a:r>
            <a:r>
              <a:rPr lang="it-IT" sz="2000" dirty="0">
                <a:solidFill>
                  <a:srgbClr val="7030A0"/>
                </a:solidFill>
              </a:rPr>
              <a:t> mesi di fruizione del beneficio, si ritiene congrua un'offerta entro </a:t>
            </a:r>
            <a:r>
              <a:rPr lang="it-IT" sz="2000" b="1" dirty="0">
                <a:solidFill>
                  <a:srgbClr val="7030A0"/>
                </a:solidFill>
              </a:rPr>
              <a:t>cento chilometri</a:t>
            </a:r>
            <a:r>
              <a:rPr lang="it-IT" sz="2000" dirty="0">
                <a:solidFill>
                  <a:srgbClr val="7030A0"/>
                </a:solidFill>
              </a:rPr>
              <a:t> di distanza dalla residenza del beneficiario o comunque raggiungibile in </a:t>
            </a:r>
            <a:r>
              <a:rPr lang="it-IT" sz="2000" b="1" dirty="0">
                <a:solidFill>
                  <a:srgbClr val="7030A0"/>
                </a:solidFill>
              </a:rPr>
              <a:t>cento minuti</a:t>
            </a:r>
            <a:r>
              <a:rPr lang="it-IT" sz="2000" dirty="0">
                <a:solidFill>
                  <a:srgbClr val="7030A0"/>
                </a:solidFill>
              </a:rPr>
              <a:t> con i mezzi di trasporto pubblici , se si tratta di prima offerta, ovvero entro </a:t>
            </a:r>
            <a:r>
              <a:rPr lang="it-IT" sz="2000" b="1" dirty="0">
                <a:solidFill>
                  <a:srgbClr val="7030A0"/>
                </a:solidFill>
              </a:rPr>
              <a:t>duecentocinquanta</a:t>
            </a:r>
            <a:r>
              <a:rPr lang="it-IT" sz="2000" dirty="0">
                <a:solidFill>
                  <a:srgbClr val="7030A0"/>
                </a:solidFill>
              </a:rPr>
              <a:t> chilometri di distanza se si tratta di seconda offerta, ovvero </a:t>
            </a:r>
            <a:r>
              <a:rPr lang="it-IT" sz="2000" b="1" dirty="0">
                <a:solidFill>
                  <a:srgbClr val="7030A0"/>
                </a:solidFill>
              </a:rPr>
              <a:t>ovunque</a:t>
            </a:r>
            <a:r>
              <a:rPr lang="it-IT" sz="2000" dirty="0">
                <a:solidFill>
                  <a:srgbClr val="7030A0"/>
                </a:solidFill>
              </a:rPr>
              <a:t> collocata nel territorio italiano se si tratta di terza offerta;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7030A0"/>
                </a:solidFill>
              </a:rPr>
              <a:t>Decorsi dodici</a:t>
            </a:r>
            <a:r>
              <a:rPr lang="it-IT" sz="2000" dirty="0">
                <a:solidFill>
                  <a:srgbClr val="7030A0"/>
                </a:solidFill>
              </a:rPr>
              <a:t> mesi di fruizione del reddito di cittadinanza, si ritiene congrua un'offerta entro </a:t>
            </a:r>
            <a:r>
              <a:rPr lang="it-IT" sz="2000" b="1" dirty="0">
                <a:solidFill>
                  <a:srgbClr val="7030A0"/>
                </a:solidFill>
              </a:rPr>
              <a:t>duecentocinquanta</a:t>
            </a:r>
            <a:r>
              <a:rPr lang="it-IT" sz="2000" dirty="0">
                <a:solidFill>
                  <a:srgbClr val="7030A0"/>
                </a:solidFill>
              </a:rPr>
              <a:t> chilometri di distanza dalla residenza del beneficiario nel caso si tratti di </a:t>
            </a:r>
            <a:r>
              <a:rPr lang="it-IT" sz="2000" b="1" dirty="0">
                <a:solidFill>
                  <a:srgbClr val="7030A0"/>
                </a:solidFill>
              </a:rPr>
              <a:t>prima o seconda offerta</a:t>
            </a:r>
            <a:r>
              <a:rPr lang="it-IT" sz="2000" dirty="0">
                <a:solidFill>
                  <a:srgbClr val="7030A0"/>
                </a:solidFill>
              </a:rPr>
              <a:t>, ovvero </a:t>
            </a:r>
            <a:r>
              <a:rPr lang="it-IT" sz="2000" b="1" dirty="0">
                <a:solidFill>
                  <a:srgbClr val="7030A0"/>
                </a:solidFill>
              </a:rPr>
              <a:t>ovunque</a:t>
            </a:r>
            <a:r>
              <a:rPr lang="it-IT" sz="2000" dirty="0">
                <a:solidFill>
                  <a:srgbClr val="7030A0"/>
                </a:solidFill>
              </a:rPr>
              <a:t> collocata nel territorio italiano se si tratta di terza offerta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In </a:t>
            </a:r>
            <a:r>
              <a:rPr lang="it-IT" sz="2000" b="1" dirty="0">
                <a:solidFill>
                  <a:srgbClr val="7030A0"/>
                </a:solidFill>
              </a:rPr>
              <a:t>caso di rinnovo del beneficio</a:t>
            </a:r>
            <a:r>
              <a:rPr lang="it-IT" sz="2000" dirty="0">
                <a:solidFill>
                  <a:srgbClr val="7030A0"/>
                </a:solidFill>
              </a:rPr>
              <a:t>, si ritiene congrua un'offerta </a:t>
            </a:r>
            <a:r>
              <a:rPr lang="it-IT" sz="2000" b="1" dirty="0">
                <a:solidFill>
                  <a:srgbClr val="7030A0"/>
                </a:solidFill>
              </a:rPr>
              <a:t>ovunque</a:t>
            </a:r>
            <a:r>
              <a:rPr lang="it-IT" sz="2000" dirty="0">
                <a:solidFill>
                  <a:srgbClr val="7030A0"/>
                </a:solidFill>
              </a:rPr>
              <a:t> collocata nel territorio italiano, anche quando si tratti di prima offerta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7030A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Patto per il lavoro e Patto per l’inclusione sociale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Art.4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3394363" y="1595015"/>
            <a:ext cx="54032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7030A0"/>
                </a:solidFill>
              </a:rPr>
              <a:t>Patto per l’inclusione sociale</a:t>
            </a:r>
          </a:p>
          <a:p>
            <a:pPr algn="ctr"/>
            <a:endParaRPr lang="it-IT" sz="2400" b="1" dirty="0">
              <a:solidFill>
                <a:srgbClr val="7030A0"/>
              </a:solidFill>
            </a:endParaRPr>
          </a:p>
          <a:p>
            <a:pPr algn="just"/>
            <a:r>
              <a:rPr lang="it-IT" sz="2000" dirty="0">
                <a:solidFill>
                  <a:srgbClr val="7030A0"/>
                </a:solidFill>
              </a:rPr>
              <a:t>In Presenza di bisogni complessi e multidimensionali che coinvolgono oltre la sfera lavorativa quella familiare e sociale, viene redatto un </a:t>
            </a:r>
            <a:r>
              <a:rPr lang="it-IT" sz="2000" b="1" dirty="0">
                <a:solidFill>
                  <a:srgbClr val="7030A0"/>
                </a:solidFill>
              </a:rPr>
              <a:t>progetto personalizzato </a:t>
            </a:r>
            <a:r>
              <a:rPr lang="it-IT" sz="2000" dirty="0">
                <a:solidFill>
                  <a:srgbClr val="7030A0"/>
                </a:solidFill>
              </a:rPr>
              <a:t>con il coordinamento tra i centri per l’impiego, i servizi sociali ed i servizi territoriali.</a:t>
            </a:r>
          </a:p>
        </p:txBody>
      </p:sp>
    </p:spTree>
    <p:extLst>
      <p:ext uri="{BB962C8B-B14F-4D97-AF65-F5344CB8AC3E}">
        <p14:creationId xmlns:p14="http://schemas.microsoft.com/office/powerpoint/2010/main" val="170661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Sanzioni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Art.7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1123659" y="1458280"/>
            <a:ext cx="95661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Chiunque, al fine di ottenere indebitamente il beneficio del RDC, rende o utilizza </a:t>
            </a:r>
            <a:r>
              <a:rPr lang="it-IT" sz="2000" b="1" dirty="0">
                <a:solidFill>
                  <a:srgbClr val="7030A0"/>
                </a:solidFill>
              </a:rPr>
              <a:t>dichiarazioni o documenti falsi </a:t>
            </a:r>
            <a:r>
              <a:rPr lang="it-IT" sz="2000" dirty="0">
                <a:solidFill>
                  <a:srgbClr val="7030A0"/>
                </a:solidFill>
              </a:rPr>
              <a:t>o attestanti cose non vere, ovvero omette informazioni dovute, è punito con la </a:t>
            </a:r>
            <a:r>
              <a:rPr lang="it-IT" sz="2000" u="sng" dirty="0">
                <a:solidFill>
                  <a:srgbClr val="7030A0"/>
                </a:solidFill>
              </a:rPr>
              <a:t>reclusione </a:t>
            </a:r>
            <a:r>
              <a:rPr lang="it-IT" sz="2000" b="1" dirty="0">
                <a:solidFill>
                  <a:srgbClr val="7030A0"/>
                </a:solidFill>
              </a:rPr>
              <a:t>da due a sei anni</a:t>
            </a:r>
            <a:r>
              <a:rPr lang="it-IT" sz="2000" dirty="0">
                <a:solidFill>
                  <a:srgbClr val="7030A0"/>
                </a:solidFill>
              </a:rPr>
              <a:t>. </a:t>
            </a:r>
          </a:p>
          <a:p>
            <a:pPr algn="just"/>
            <a:endParaRPr lang="it-IT" sz="2000" dirty="0">
              <a:solidFill>
                <a:srgbClr val="7030A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7030A0"/>
                </a:solidFill>
              </a:rPr>
              <a:t>L'omessa comunicazione delle variazioni del reddito </a:t>
            </a:r>
            <a:r>
              <a:rPr lang="it-IT" sz="2000" dirty="0">
                <a:solidFill>
                  <a:srgbClr val="7030A0"/>
                </a:solidFill>
              </a:rPr>
              <a:t>o del patrimonio, anche se provenienti da attività irregolari, nonché di altre informazioni dovute e rilevanti ai fini della revoca o della riduzione del beneficio entro i termini di cui all'articolo 3, commi 8, ultimo periodo, 9 e 11, è punita con la </a:t>
            </a:r>
            <a:r>
              <a:rPr lang="it-IT" sz="2000" u="sng" dirty="0">
                <a:solidFill>
                  <a:srgbClr val="7030A0"/>
                </a:solidFill>
              </a:rPr>
              <a:t>reclusione</a:t>
            </a:r>
            <a:r>
              <a:rPr lang="it-IT" sz="2000" dirty="0">
                <a:solidFill>
                  <a:srgbClr val="7030A0"/>
                </a:solidFill>
              </a:rPr>
              <a:t> </a:t>
            </a:r>
            <a:r>
              <a:rPr lang="it-IT" sz="2000" b="1" dirty="0">
                <a:solidFill>
                  <a:srgbClr val="7030A0"/>
                </a:solidFill>
              </a:rPr>
              <a:t>da uno a tre anni</a:t>
            </a:r>
            <a:r>
              <a:rPr lang="it-IT" sz="2000" dirty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7030A0"/>
              </a:solidFill>
            </a:endParaRPr>
          </a:p>
          <a:p>
            <a:pPr algn="ctr"/>
            <a:r>
              <a:rPr lang="it-IT" sz="2000" dirty="0">
                <a:solidFill>
                  <a:srgbClr val="7030A0"/>
                </a:solidFill>
              </a:rPr>
              <a:t>(Naturalmente se si viene condannati c’è la revoca del beneficio ed obbligo di restituzione di quanto percepito!!!)</a:t>
            </a:r>
          </a:p>
        </p:txBody>
      </p:sp>
    </p:spTree>
    <p:extLst>
      <p:ext uri="{BB962C8B-B14F-4D97-AF65-F5344CB8AC3E}">
        <p14:creationId xmlns:p14="http://schemas.microsoft.com/office/powerpoint/2010/main" val="30042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Sanzioni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Art.7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157942" y="1342084"/>
            <a:ext cx="114616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7030A0"/>
                </a:solidFill>
              </a:rPr>
              <a:t>Cause di </a:t>
            </a:r>
            <a:r>
              <a:rPr lang="it-IT" sz="2000" b="1" dirty="0">
                <a:solidFill>
                  <a:srgbClr val="7030A0"/>
                </a:solidFill>
              </a:rPr>
              <a:t>decadenze</a:t>
            </a:r>
            <a:r>
              <a:rPr lang="it-IT" sz="2000" dirty="0">
                <a:solidFill>
                  <a:srgbClr val="7030A0"/>
                </a:solidFill>
              </a:rPr>
              <a:t> delle Beneficio : </a:t>
            </a:r>
          </a:p>
          <a:p>
            <a:pPr marL="457200" indent="-457200" algn="just">
              <a:buAutoNum type="alphaLcParenR"/>
            </a:pPr>
            <a:r>
              <a:rPr lang="it-IT" sz="2000" dirty="0">
                <a:solidFill>
                  <a:srgbClr val="7030A0"/>
                </a:solidFill>
              </a:rPr>
              <a:t>non effettua la dichiarazione di immediata disponibilità al lavoro</a:t>
            </a:r>
          </a:p>
          <a:p>
            <a:pPr marL="457200" indent="-457200" algn="just">
              <a:buAutoNum type="alphaLcParenR"/>
            </a:pPr>
            <a:r>
              <a:rPr lang="it-IT" sz="2000" dirty="0">
                <a:solidFill>
                  <a:srgbClr val="7030A0"/>
                </a:solidFill>
              </a:rPr>
              <a:t>non sottoscrive il Patto per il lavoro ovvero il Patto per l'inclusione</a:t>
            </a:r>
          </a:p>
          <a:p>
            <a:pPr marL="457200" indent="-457200" algn="just">
              <a:buAutoNum type="alphaLcParenR"/>
            </a:pPr>
            <a:r>
              <a:rPr lang="it-IT" sz="2000" dirty="0">
                <a:solidFill>
                  <a:srgbClr val="7030A0"/>
                </a:solidFill>
              </a:rPr>
              <a:t>non partecipa, in assenza di giustificato motivo, alle iniziative di carattere formativo o di riqualificazione</a:t>
            </a:r>
          </a:p>
          <a:p>
            <a:pPr marL="457200" indent="-457200" algn="just">
              <a:buAutoNum type="alphaLcParenR"/>
            </a:pPr>
            <a:r>
              <a:rPr lang="it-IT" sz="2000" dirty="0">
                <a:solidFill>
                  <a:srgbClr val="7030A0"/>
                </a:solidFill>
              </a:rPr>
              <a:t>non aderisce ai progetti istituiti dal comune di appartenenza</a:t>
            </a:r>
          </a:p>
          <a:p>
            <a:pPr marL="457200" indent="-457200" algn="just">
              <a:buAutoNum type="alphaLcParenR"/>
            </a:pPr>
            <a:r>
              <a:rPr lang="it-IT" sz="2000" dirty="0">
                <a:solidFill>
                  <a:srgbClr val="7030A0"/>
                </a:solidFill>
              </a:rPr>
              <a:t>non accetta almeno una di tre offerte congrue</a:t>
            </a:r>
          </a:p>
          <a:p>
            <a:pPr marL="457200" indent="-457200" algn="just">
              <a:buAutoNum type="alphaLcParenR"/>
            </a:pPr>
            <a:r>
              <a:rPr lang="it-IT" sz="2000" dirty="0">
                <a:solidFill>
                  <a:srgbClr val="7030A0"/>
                </a:solidFill>
              </a:rPr>
              <a:t>non presenta una DSU aggiornata in caso di variazione del nucleo familiare</a:t>
            </a:r>
          </a:p>
          <a:p>
            <a:pPr marL="457200" indent="-457200" algn="just">
              <a:buAutoNum type="alphaLcParenR"/>
            </a:pPr>
            <a:endParaRPr lang="it-IT" sz="2000" dirty="0">
              <a:solidFill>
                <a:srgbClr val="7030A0"/>
              </a:solidFill>
            </a:endParaRPr>
          </a:p>
          <a:p>
            <a:pPr algn="just"/>
            <a:endParaRPr lang="it-IT" sz="2000" dirty="0">
              <a:solidFill>
                <a:srgbClr val="7030A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7942" y="3909601"/>
            <a:ext cx="11158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g) venga trovato, nel corso delle attività ispettive svolte dalle competenti autorità, </a:t>
            </a:r>
            <a:r>
              <a:rPr lang="it-IT" sz="2000" b="1" dirty="0">
                <a:solidFill>
                  <a:srgbClr val="FF0000"/>
                </a:solidFill>
              </a:rPr>
              <a:t>intento a svolgere attività di lavoro dipendente </a:t>
            </a:r>
            <a:r>
              <a:rPr lang="it-IT" sz="2000" dirty="0">
                <a:solidFill>
                  <a:srgbClr val="FF0000"/>
                </a:solidFill>
              </a:rPr>
              <a:t>in assenza delle comunicazioni obbligatorie di cui all'articolo 9-bis del decreto-legge 1 ottobre 1996, n. 510, convertito, con modificazioni, dalla legge 28 novembre 1996, n. 608, </a:t>
            </a:r>
            <a:r>
              <a:rPr lang="it-IT" sz="2000" b="1" dirty="0">
                <a:solidFill>
                  <a:srgbClr val="FF0000"/>
                </a:solidFill>
              </a:rPr>
              <a:t>ovvero attività di lavoro autonomo o di impresa</a:t>
            </a:r>
            <a:r>
              <a:rPr lang="it-IT" sz="2000" dirty="0">
                <a:solidFill>
                  <a:srgbClr val="FF0000"/>
                </a:solidFill>
              </a:rPr>
              <a:t>, in assenza delle comunicazioni di cui all'articolo 3, comma 9</a:t>
            </a:r>
          </a:p>
        </p:txBody>
      </p:sp>
    </p:spTree>
    <p:extLst>
      <p:ext uri="{BB962C8B-B14F-4D97-AF65-F5344CB8AC3E}">
        <p14:creationId xmlns:p14="http://schemas.microsoft.com/office/powerpoint/2010/main" val="15805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9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Che cosa è il </a:t>
            </a:r>
            <a:r>
              <a:rPr lang="it-IT" sz="3200" dirty="0">
                <a:solidFill>
                  <a:srgbClr val="FF0000"/>
                </a:solidFill>
              </a:rPr>
              <a:t>Reddito di Cittadinanza 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756073" y="1745671"/>
            <a:ext cx="830131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7030A0"/>
                </a:solidFill>
              </a:rPr>
              <a:t>Misura di contrasto alla povertà, alla diseguaglianza e all’esclusione sociale volta a garantire il diritto al lavoro e a favorire il diritto all’informazione, all’istruzione, alla formazione……… </a:t>
            </a:r>
          </a:p>
          <a:p>
            <a:pPr algn="ctr"/>
            <a:endParaRPr lang="it-IT" sz="2800" dirty="0">
              <a:solidFill>
                <a:srgbClr val="7030A0"/>
              </a:solidFill>
            </a:endParaRPr>
          </a:p>
          <a:p>
            <a:pPr algn="ctr"/>
            <a:r>
              <a:rPr lang="it-IT" sz="2800" dirty="0">
                <a:solidFill>
                  <a:srgbClr val="7030A0"/>
                </a:solidFill>
              </a:rPr>
              <a:t>….costituisce il livello </a:t>
            </a:r>
            <a:r>
              <a:rPr lang="it-IT" sz="2800" b="1" dirty="0">
                <a:solidFill>
                  <a:srgbClr val="7030A0"/>
                </a:solidFill>
              </a:rPr>
              <a:t>essenziale</a:t>
            </a:r>
            <a:r>
              <a:rPr lang="it-IT" sz="2800" dirty="0">
                <a:solidFill>
                  <a:srgbClr val="7030A0"/>
                </a:solidFill>
              </a:rPr>
              <a:t> delle prestazioni nei </a:t>
            </a:r>
            <a:r>
              <a:rPr lang="it-IT" sz="2800" u="sng" dirty="0">
                <a:solidFill>
                  <a:srgbClr val="7030A0"/>
                </a:solidFill>
              </a:rPr>
              <a:t>limiti delle risorse disponibili</a:t>
            </a:r>
          </a:p>
          <a:p>
            <a:pPr algn="ctr"/>
            <a:endParaRPr lang="it-IT" dirty="0">
              <a:solidFill>
                <a:srgbClr val="7030A0"/>
              </a:solidFill>
            </a:endParaRPr>
          </a:p>
          <a:p>
            <a:pPr algn="ctr"/>
            <a:r>
              <a:rPr lang="it-IT" sz="1050" i="1" dirty="0">
                <a:solidFill>
                  <a:srgbClr val="7030A0"/>
                </a:solidFill>
              </a:rPr>
              <a:t>Decreto legge 28 gennaio 2019 N° 4 </a:t>
            </a:r>
          </a:p>
          <a:p>
            <a:pPr algn="ctr"/>
            <a:r>
              <a:rPr lang="it-IT" sz="1050" i="1" dirty="0">
                <a:solidFill>
                  <a:srgbClr val="7030A0"/>
                </a:solidFill>
              </a:rPr>
              <a:t>Disposizioni urgenti in materia di reddito di cittadinanza e di pensioni</a:t>
            </a:r>
          </a:p>
        </p:txBody>
      </p:sp>
    </p:spTree>
    <p:extLst>
      <p:ext uri="{BB962C8B-B14F-4D97-AF65-F5344CB8AC3E}">
        <p14:creationId xmlns:p14="http://schemas.microsoft.com/office/powerpoint/2010/main" val="19131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Incentivi per le imprese e per i Lavoratori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Art.8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235670" y="1903836"/>
            <a:ext cx="116232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7030A0"/>
                </a:solidFill>
              </a:rPr>
              <a:t>Al datore di lavoro che assuma a </a:t>
            </a:r>
            <a:r>
              <a:rPr lang="it-IT" sz="2000" b="1" dirty="0">
                <a:solidFill>
                  <a:srgbClr val="7030A0"/>
                </a:solidFill>
              </a:rPr>
              <a:t>tempo pieno e indeterminato</a:t>
            </a:r>
            <a:r>
              <a:rPr lang="it-IT" sz="2000" dirty="0">
                <a:solidFill>
                  <a:srgbClr val="7030A0"/>
                </a:solidFill>
              </a:rPr>
              <a:t> soggetti </a:t>
            </a:r>
            <a:r>
              <a:rPr lang="it-IT" sz="2000" b="1" dirty="0">
                <a:solidFill>
                  <a:srgbClr val="7030A0"/>
                </a:solidFill>
              </a:rPr>
              <a:t>beneficiari</a:t>
            </a:r>
            <a:r>
              <a:rPr lang="it-IT" sz="2000" dirty="0">
                <a:solidFill>
                  <a:srgbClr val="7030A0"/>
                </a:solidFill>
              </a:rPr>
              <a:t> del reddito di cittadinanza viene riconosciuto </a:t>
            </a:r>
            <a:r>
              <a:rPr lang="it-IT" sz="2000" b="1" dirty="0">
                <a:solidFill>
                  <a:srgbClr val="7030A0"/>
                </a:solidFill>
              </a:rPr>
              <a:t>l’esonero</a:t>
            </a:r>
            <a:r>
              <a:rPr lang="it-IT" sz="2000" dirty="0">
                <a:solidFill>
                  <a:srgbClr val="7030A0"/>
                </a:solidFill>
              </a:rPr>
              <a:t> dal versamento dei contributi previdenziali e assistenziali a carico del datore di lavoro e del lavoratore, </a:t>
            </a:r>
            <a:r>
              <a:rPr lang="it-IT" sz="2000" i="1" dirty="0">
                <a:solidFill>
                  <a:srgbClr val="7030A0"/>
                </a:solidFill>
              </a:rPr>
              <a:t>con esclusione dei premi e dei contributi dovuti all'INAIL,</a:t>
            </a:r>
            <a:r>
              <a:rPr lang="it-IT" sz="2000" dirty="0">
                <a:solidFill>
                  <a:srgbClr val="7030A0"/>
                </a:solidFill>
              </a:rPr>
              <a:t> nella </a:t>
            </a:r>
            <a:r>
              <a:rPr lang="it-IT" sz="2000" b="1" dirty="0">
                <a:solidFill>
                  <a:srgbClr val="7030A0"/>
                </a:solidFill>
              </a:rPr>
              <a:t>misura del reddito di cittadinanza mensile </a:t>
            </a:r>
            <a:r>
              <a:rPr lang="it-IT" sz="2000" dirty="0">
                <a:solidFill>
                  <a:srgbClr val="7030A0"/>
                </a:solidFill>
              </a:rPr>
              <a:t>percepito dal lavoratore all'atto dell'assunzione, per la differenza tra 18 mensilità e quelle già godute dal beneficiario stesso.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999241" y="3810870"/>
            <a:ext cx="9398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7030A0"/>
                </a:solidFill>
              </a:rPr>
              <a:t>Sono possibili anche le assunzioni con </a:t>
            </a:r>
            <a:r>
              <a:rPr lang="it-IT" sz="2000" b="1" dirty="0">
                <a:solidFill>
                  <a:srgbClr val="7030A0"/>
                </a:solidFill>
              </a:rPr>
              <a:t>contratti di apprendistato e in somministrazione</a:t>
            </a:r>
            <a:r>
              <a:rPr lang="it-IT" sz="2000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715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Incentivi per le imprese e per i Lavoratori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Art.8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742603" y="1602436"/>
            <a:ext cx="107067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7030A0"/>
                </a:solidFill>
              </a:rPr>
              <a:t>Al Datore di lavoro che intende godere di tale beneficio è richiesto: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comunicare sulla </a:t>
            </a:r>
            <a:r>
              <a:rPr lang="it-IT" sz="2000" b="1" dirty="0">
                <a:solidFill>
                  <a:srgbClr val="7030A0"/>
                </a:solidFill>
              </a:rPr>
              <a:t>piattaforma digitale </a:t>
            </a:r>
            <a:r>
              <a:rPr lang="it-IT" sz="2000" dirty="0">
                <a:solidFill>
                  <a:srgbClr val="7030A0"/>
                </a:solidFill>
              </a:rPr>
              <a:t>ANPAL le disponibilità di posti vacanti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Sottoscrivere con il centro per l’impiego un </a:t>
            </a:r>
            <a:r>
              <a:rPr lang="it-IT" sz="2000" b="1" dirty="0">
                <a:solidFill>
                  <a:srgbClr val="7030A0"/>
                </a:solidFill>
              </a:rPr>
              <a:t>patto di formazione </a:t>
            </a:r>
            <a:r>
              <a:rPr lang="it-IT" sz="2000" dirty="0">
                <a:solidFill>
                  <a:srgbClr val="7030A0"/>
                </a:solidFill>
              </a:rPr>
              <a:t>(se</a:t>
            </a:r>
            <a:r>
              <a:rPr lang="it-IT" sz="2000" b="1" dirty="0">
                <a:solidFill>
                  <a:srgbClr val="7030A0"/>
                </a:solidFill>
              </a:rPr>
              <a:t> </a:t>
            </a:r>
            <a:r>
              <a:rPr lang="it-IT" sz="2000" dirty="0">
                <a:solidFill>
                  <a:srgbClr val="7030A0"/>
                </a:solidFill>
              </a:rPr>
              <a:t>necessario)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non licenziare il lavoratore prima dei 36 mesi successivi all’assunzione (escluso giusta causa)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ottenere un incremento occupazionale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non violare il diritto di precedenza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non assumere in attuazione di un obbligo preesistente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essere in regola con i pagamenti dei contributi assistenziali e previdenziali (DURC)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non avere in atto sospensioni dal lavoro per crisi o riorganizzazioni aziendali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rispettare i limiti del </a:t>
            </a:r>
            <a:r>
              <a:rPr lang="it-IT" sz="2000" i="1" dirty="0">
                <a:solidFill>
                  <a:srgbClr val="7030A0"/>
                </a:solidFill>
              </a:rPr>
              <a:t>De </a:t>
            </a:r>
            <a:r>
              <a:rPr lang="it-IT" sz="2000" i="1" dirty="0" err="1">
                <a:solidFill>
                  <a:srgbClr val="7030A0"/>
                </a:solidFill>
              </a:rPr>
              <a:t>Miminis</a:t>
            </a:r>
            <a:endParaRPr lang="it-IT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Incentivi per le imprese e per i Lavoratori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Art.8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2316879" y="1658998"/>
            <a:ext cx="73455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7030A0"/>
                </a:solidFill>
              </a:rPr>
              <a:t>Il beneficio per chi assume percettore di RDC è Compatibile con altri incentivi: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Occupazione Mezzogiorno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Incentivi decreto dignità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7030A0"/>
              </a:solidFill>
            </a:endParaRPr>
          </a:p>
          <a:p>
            <a:endParaRPr lang="it-IT" sz="2000" dirty="0">
              <a:solidFill>
                <a:srgbClr val="7030A0"/>
              </a:solidFill>
            </a:endParaRPr>
          </a:p>
          <a:p>
            <a:endParaRPr lang="it-IT" sz="2000" dirty="0">
              <a:solidFill>
                <a:srgbClr val="7030A0"/>
              </a:solidFill>
            </a:endParaRPr>
          </a:p>
          <a:p>
            <a:pPr algn="ctr"/>
            <a:r>
              <a:rPr lang="it-IT" sz="2000" dirty="0">
                <a:solidFill>
                  <a:srgbClr val="7030A0"/>
                </a:solidFill>
              </a:rPr>
              <a:t>Una volta che il datore di lavoro ha esaurito gli esoneri contributivi  in forza di queste due agevolazioni, il nuovo incentivo è fruito sotto forma di credito di imposta </a:t>
            </a:r>
          </a:p>
        </p:txBody>
      </p:sp>
    </p:spTree>
    <p:extLst>
      <p:ext uri="{BB962C8B-B14F-4D97-AF65-F5344CB8AC3E}">
        <p14:creationId xmlns:p14="http://schemas.microsoft.com/office/powerpoint/2010/main" val="2786757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20" y="1384379"/>
            <a:ext cx="5238750" cy="42100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475315" y="1454727"/>
            <a:ext cx="62373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</a:rPr>
              <a:t>«Da notare che la diminuzione dei salari rispetto al PIL è generalizzato, e colpisce anche i Paesi nei quali i sussidi per la povertà e le politiche attive sono consolidate e ben più avanti rispetto all’Italia: non si capisce per quale fenomeno da noi il </a:t>
            </a:r>
            <a:r>
              <a:rPr lang="it-IT" dirty="0" err="1">
                <a:solidFill>
                  <a:srgbClr val="333333"/>
                </a:solidFill>
                <a:latin typeface="Trebuchet MS" panose="020B0603020202020204" pitchFamily="34" charset="0"/>
              </a:rPr>
              <a:t>RdC</a:t>
            </a:r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</a:rPr>
              <a:t> dovrebbe contrastare la “perdita di potere contrattuale da parte dei lavoratori” e “rappresentare la spinta iniziale di una pressione verso l’alto dei salari”»   **</a:t>
            </a:r>
          </a:p>
          <a:p>
            <a:endParaRPr lang="it-IT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it-IT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it-IT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it-IT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it-IT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</a:rPr>
              <a:t>** </a:t>
            </a:r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  <a:hlinkClick r:id="rId6"/>
              </a:rPr>
              <a:t>www.pietroichino.it</a:t>
            </a:r>
            <a:r>
              <a:rPr lang="it-IT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30457" y="287129"/>
            <a:ext cx="644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Effetti Macro economici</a:t>
            </a:r>
          </a:p>
        </p:txBody>
      </p:sp>
    </p:spTree>
    <p:extLst>
      <p:ext uri="{BB962C8B-B14F-4D97-AF65-F5344CB8AC3E}">
        <p14:creationId xmlns:p14="http://schemas.microsoft.com/office/powerpoint/2010/main" val="25980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100678" y="3416530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u="sng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dr. Bruno Anastasio</a:t>
            </a:r>
          </a:p>
        </p:txBody>
      </p:sp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1" y="5584088"/>
            <a:ext cx="3008671" cy="114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8" y="413140"/>
            <a:ext cx="4704736" cy="145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53" y="1707849"/>
            <a:ext cx="3838986" cy="17086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70779">
            <a:off x="2108498" y="1584340"/>
            <a:ext cx="5113262" cy="33011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1870" y="4691956"/>
            <a:ext cx="1648510" cy="17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Chi sono </a:t>
            </a:r>
            <a:r>
              <a:rPr lang="it-IT" sz="3200" dirty="0">
                <a:solidFill>
                  <a:srgbClr val="FF0000"/>
                </a:solidFill>
              </a:rPr>
              <a:t>i beneficiari </a:t>
            </a:r>
          </a:p>
          <a:p>
            <a:pPr algn="ctr"/>
            <a:r>
              <a:rPr lang="it-IT" sz="1400" dirty="0"/>
              <a:t>Art.2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756073" y="1706482"/>
            <a:ext cx="8301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7030A0"/>
                </a:solidFill>
              </a:rPr>
              <a:t>Il </a:t>
            </a:r>
            <a:r>
              <a:rPr lang="it-IT" sz="2800" dirty="0" err="1">
                <a:solidFill>
                  <a:srgbClr val="7030A0"/>
                </a:solidFill>
              </a:rPr>
              <a:t>Rdc</a:t>
            </a:r>
            <a:r>
              <a:rPr lang="it-IT" sz="2800" dirty="0">
                <a:solidFill>
                  <a:srgbClr val="7030A0"/>
                </a:solidFill>
              </a:rPr>
              <a:t> è riconosciuto ai </a:t>
            </a:r>
            <a:r>
              <a:rPr lang="it-IT" sz="2800" b="1" dirty="0">
                <a:solidFill>
                  <a:srgbClr val="7030A0"/>
                </a:solidFill>
              </a:rPr>
              <a:t>nuclei familiari </a:t>
            </a:r>
            <a:r>
              <a:rPr lang="it-IT" sz="2800" dirty="0">
                <a:solidFill>
                  <a:srgbClr val="7030A0"/>
                </a:solidFill>
              </a:rPr>
              <a:t>in possesso </a:t>
            </a:r>
            <a:r>
              <a:rPr lang="it-IT" sz="2800" b="1" dirty="0">
                <a:solidFill>
                  <a:srgbClr val="7030A0"/>
                </a:solidFill>
              </a:rPr>
              <a:t>cumulativamente</a:t>
            </a:r>
            <a:r>
              <a:rPr lang="it-IT" sz="2800" dirty="0">
                <a:solidFill>
                  <a:srgbClr val="7030A0"/>
                </a:solidFill>
              </a:rPr>
              <a:t> al momento della domanda e per </a:t>
            </a:r>
            <a:r>
              <a:rPr lang="it-IT" sz="2800" b="1" dirty="0">
                <a:solidFill>
                  <a:srgbClr val="7030A0"/>
                </a:solidFill>
              </a:rPr>
              <a:t>tutta la durata </a:t>
            </a:r>
            <a:r>
              <a:rPr lang="it-IT" sz="2800" dirty="0">
                <a:solidFill>
                  <a:srgbClr val="7030A0"/>
                </a:solidFill>
              </a:rPr>
              <a:t>dell’erogazione del beneficio dei seguenti requisiti: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56073" y="3677727"/>
            <a:ext cx="421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7030A0"/>
                </a:solidFill>
              </a:rPr>
              <a:t>1)  Requisiti di Cittadinanza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56073" y="4123029"/>
            <a:ext cx="554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7030A0"/>
                </a:solidFill>
              </a:rPr>
              <a:t>2)  Requisiti Reddituali e Patrimoniali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56073" y="4591116"/>
            <a:ext cx="4704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7030A0"/>
                </a:solidFill>
              </a:rPr>
              <a:t>3)  Godimento di beni durevoli </a:t>
            </a:r>
          </a:p>
        </p:txBody>
      </p:sp>
    </p:spTree>
    <p:extLst>
      <p:ext uri="{BB962C8B-B14F-4D97-AF65-F5344CB8AC3E}">
        <p14:creationId xmlns:p14="http://schemas.microsoft.com/office/powerpoint/2010/main" val="7708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Chi sono i beneficiari  </a:t>
            </a:r>
          </a:p>
          <a:p>
            <a:pPr algn="ctr"/>
            <a:r>
              <a:rPr lang="it-IT" sz="1400" dirty="0"/>
              <a:t>Art.2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57942" y="1354974"/>
            <a:ext cx="1167106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7030A0"/>
                </a:solidFill>
              </a:rPr>
              <a:t>Definizione di Nucleo Familiare :</a:t>
            </a:r>
          </a:p>
          <a:p>
            <a:pPr algn="just"/>
            <a:r>
              <a:rPr lang="it-IT" dirty="0">
                <a:solidFill>
                  <a:srgbClr val="7030A0"/>
                </a:solidFill>
              </a:rPr>
              <a:t>Regola generale secondo la quale il nucleo familiare del richiedente è costituito dai soggetti componenti </a:t>
            </a:r>
            <a:r>
              <a:rPr lang="it-IT" b="1" u="sng" dirty="0">
                <a:solidFill>
                  <a:srgbClr val="7030A0"/>
                </a:solidFill>
              </a:rPr>
              <a:t>la famiglia anagrafica </a:t>
            </a:r>
            <a:r>
              <a:rPr lang="it-IT" dirty="0">
                <a:solidFill>
                  <a:srgbClr val="7030A0"/>
                </a:solidFill>
              </a:rPr>
              <a:t>(l’insieme delle persone che coabitano e hanno la stessa residenza, </a:t>
            </a:r>
            <a:r>
              <a:rPr lang="it-IT" u="sng" dirty="0">
                <a:solidFill>
                  <a:srgbClr val="7030A0"/>
                </a:solidFill>
              </a:rPr>
              <a:t>legate</a:t>
            </a:r>
            <a:r>
              <a:rPr lang="it-IT" dirty="0">
                <a:solidFill>
                  <a:srgbClr val="7030A0"/>
                </a:solidFill>
              </a:rPr>
              <a:t> da un vincolo di matrimonio, di parentela, di affinità, di tutela, di adozione o affettivo, </a:t>
            </a:r>
            <a:r>
              <a:rPr lang="it-IT" dirty="0" err="1">
                <a:solidFill>
                  <a:srgbClr val="7030A0"/>
                </a:solidFill>
              </a:rPr>
              <a:t>ndr</a:t>
            </a:r>
            <a:r>
              <a:rPr lang="it-IT" dirty="0">
                <a:solidFill>
                  <a:srgbClr val="7030A0"/>
                </a:solidFill>
              </a:rPr>
              <a:t>)</a:t>
            </a:r>
          </a:p>
          <a:p>
            <a:pPr algn="just"/>
            <a:endParaRPr lang="it-IT" dirty="0">
              <a:solidFill>
                <a:srgbClr val="7030A0"/>
              </a:solidFill>
            </a:endParaRPr>
          </a:p>
          <a:p>
            <a:pPr algn="just"/>
            <a:r>
              <a:rPr lang="it-IT" dirty="0">
                <a:solidFill>
                  <a:srgbClr val="7030A0"/>
                </a:solidFill>
              </a:rPr>
              <a:t>Il </a:t>
            </a:r>
            <a:r>
              <a:rPr lang="it-IT" b="1" dirty="0">
                <a:solidFill>
                  <a:srgbClr val="7030A0"/>
                </a:solidFill>
              </a:rPr>
              <a:t>figlio minore </a:t>
            </a:r>
            <a:r>
              <a:rPr lang="it-IT" dirty="0">
                <a:solidFill>
                  <a:srgbClr val="7030A0"/>
                </a:solidFill>
              </a:rPr>
              <a:t>di anni 18 fa sempre parte del nucleo familiare del genitore con il quale convive, anche se a carico IRPEF di altre persone.</a:t>
            </a:r>
          </a:p>
          <a:p>
            <a:pPr algn="just"/>
            <a:r>
              <a:rPr lang="it-IT" sz="1400" dirty="0">
                <a:solidFill>
                  <a:srgbClr val="7030A0"/>
                </a:solidFill>
              </a:rPr>
              <a:t>**se la famiglia anagrafica è composta esclusivamente dai nonni con la presenza di nipoti minorenni, in totale assenza di provvedimento di affido definitivo o temporaneo, i minori sono attratti nel nucleo familiare dei genitori e ad essi si applicano in via analogica le disposizioni di cui all’art. 3, co. 2, D.P.C.M.  159/2013</a:t>
            </a:r>
          </a:p>
          <a:p>
            <a:pPr algn="just"/>
            <a:endParaRPr lang="it-IT" sz="1400" dirty="0">
              <a:solidFill>
                <a:srgbClr val="7030A0"/>
              </a:solidFill>
            </a:endParaRPr>
          </a:p>
          <a:p>
            <a:pPr algn="just"/>
            <a:r>
              <a:rPr lang="it-IT" dirty="0">
                <a:solidFill>
                  <a:srgbClr val="7030A0"/>
                </a:solidFill>
              </a:rPr>
              <a:t>I </a:t>
            </a:r>
            <a:r>
              <a:rPr lang="it-IT" b="1" dirty="0">
                <a:solidFill>
                  <a:srgbClr val="7030A0"/>
                </a:solidFill>
              </a:rPr>
              <a:t>figli maggiorenni </a:t>
            </a:r>
            <a:r>
              <a:rPr lang="it-IT" dirty="0">
                <a:solidFill>
                  <a:srgbClr val="7030A0"/>
                </a:solidFill>
              </a:rPr>
              <a:t>che convivono con uno o entrambi i genitori fanno parte del nucleo familiare del genitore con il quale convivono; nel caso in cui, invece, non siano conviventi con i genitori, siano a loro carico ai fini IRPEF e non siano coniugati e/o abbiano figli, fanno parte del nucleo familiare dei genitori.</a:t>
            </a:r>
          </a:p>
          <a:p>
            <a:pPr algn="just"/>
            <a:endParaRPr lang="it-IT" sz="1400" dirty="0">
              <a:solidFill>
                <a:srgbClr val="7030A0"/>
              </a:solidFill>
            </a:endParaRPr>
          </a:p>
          <a:p>
            <a:pPr algn="just"/>
            <a:r>
              <a:rPr lang="it-IT" sz="1400" dirty="0">
                <a:solidFill>
                  <a:srgbClr val="7030A0"/>
                </a:solidFill>
              </a:rPr>
              <a:t>Art.3 comma 1, D.P.C.M. 159/2013 </a:t>
            </a:r>
          </a:p>
          <a:p>
            <a:pPr algn="just"/>
            <a:r>
              <a:rPr lang="it-IT" sz="1400" dirty="0">
                <a:solidFill>
                  <a:srgbClr val="7030A0"/>
                </a:solidFill>
              </a:rPr>
              <a:t>**l’INPS, FAQ A_31 del 6/9/2016</a:t>
            </a:r>
          </a:p>
        </p:txBody>
      </p:sp>
    </p:spTree>
    <p:extLst>
      <p:ext uri="{BB962C8B-B14F-4D97-AF65-F5344CB8AC3E}">
        <p14:creationId xmlns:p14="http://schemas.microsoft.com/office/powerpoint/2010/main" val="296142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34343"/>
            <a:ext cx="12192000" cy="92380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Chi sono i beneficiari  </a:t>
            </a:r>
          </a:p>
          <a:p>
            <a:pPr algn="ctr"/>
            <a:r>
              <a:rPr lang="it-IT" sz="1400" dirty="0"/>
              <a:t>Art.2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3067397" y="1809704"/>
            <a:ext cx="5486400" cy="175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7030A0"/>
                </a:solidFill>
              </a:rPr>
              <a:t>1) Requisiti di Cittadinanza: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In possesso della cittadinanza italiana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Cittadinanza Europea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Diritto di Soggiorno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Residente in Italia per almeno 10 anni</a:t>
            </a:r>
            <a:endParaRPr lang="it-IT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9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34343"/>
            <a:ext cx="12192000" cy="92380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Chi sono i beneficiari  </a:t>
            </a:r>
          </a:p>
          <a:p>
            <a:pPr algn="ctr"/>
            <a:r>
              <a:rPr lang="it-IT" sz="1400" dirty="0"/>
              <a:t>Art.2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349135" y="1429789"/>
            <a:ext cx="1068185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7030A0"/>
                </a:solidFill>
              </a:rPr>
              <a:t>2) Requisiti Reddituali e patrimoniali: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Valore </a:t>
            </a:r>
            <a:r>
              <a:rPr lang="it-IT" sz="2000" b="1" dirty="0">
                <a:solidFill>
                  <a:srgbClr val="7030A0"/>
                </a:solidFill>
              </a:rPr>
              <a:t>ISEE</a:t>
            </a:r>
            <a:r>
              <a:rPr lang="it-IT" sz="2000" dirty="0">
                <a:solidFill>
                  <a:srgbClr val="7030A0"/>
                </a:solidFill>
              </a:rPr>
              <a:t> inferiore a € 9.360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Valore Patrimonio </a:t>
            </a:r>
            <a:r>
              <a:rPr lang="it-IT" sz="2000" b="1" dirty="0">
                <a:solidFill>
                  <a:srgbClr val="7030A0"/>
                </a:solidFill>
              </a:rPr>
              <a:t>immobiliare</a:t>
            </a:r>
            <a:r>
              <a:rPr lang="it-IT" sz="2000" dirty="0">
                <a:solidFill>
                  <a:srgbClr val="7030A0"/>
                </a:solidFill>
              </a:rPr>
              <a:t> fino a € 30.000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Valore Patrimonio </a:t>
            </a:r>
            <a:r>
              <a:rPr lang="it-IT" sz="2000" b="1" dirty="0">
                <a:solidFill>
                  <a:srgbClr val="7030A0"/>
                </a:solidFill>
              </a:rPr>
              <a:t>mobiliare</a:t>
            </a:r>
            <a:r>
              <a:rPr lang="it-IT" sz="2000" dirty="0">
                <a:solidFill>
                  <a:srgbClr val="7030A0"/>
                </a:solidFill>
              </a:rPr>
              <a:t> fino a € 6.000 incrementato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€ 2.000 per ogni componente dal 2° al 5°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€ 1.000 per ogni figlio a partire dal 3°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Di € 5.000 per ogni componente con disabilità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Valore </a:t>
            </a:r>
            <a:r>
              <a:rPr lang="it-IT" sz="2000" b="1" dirty="0">
                <a:solidFill>
                  <a:srgbClr val="7030A0"/>
                </a:solidFill>
              </a:rPr>
              <a:t>reddituale familiare </a:t>
            </a:r>
            <a:r>
              <a:rPr lang="it-IT" sz="2000" dirty="0">
                <a:solidFill>
                  <a:srgbClr val="7030A0"/>
                </a:solidFill>
              </a:rPr>
              <a:t>inferiore a :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€ 6.000 (reddito di cittadinanza) per singolo componente*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€ 7.560 (Pensione di cittadinanza) per singolo componente*.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7030A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7030A0"/>
              </a:solidFill>
            </a:endParaRPr>
          </a:p>
          <a:p>
            <a:pPr lvl="1" algn="just"/>
            <a:r>
              <a:rPr lang="it-IT" sz="2000" dirty="0">
                <a:solidFill>
                  <a:srgbClr val="7030A0"/>
                </a:solidFill>
              </a:rPr>
              <a:t>* Importi da adeguare al parametro della scala di equivalenza**.   </a:t>
            </a:r>
          </a:p>
        </p:txBody>
      </p:sp>
    </p:spTree>
    <p:extLst>
      <p:ext uri="{BB962C8B-B14F-4D97-AF65-F5344CB8AC3E}">
        <p14:creationId xmlns:p14="http://schemas.microsoft.com/office/powerpoint/2010/main" val="206548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34343"/>
            <a:ext cx="12192000" cy="92380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Chi sono i beneficiari  </a:t>
            </a:r>
          </a:p>
          <a:p>
            <a:pPr algn="ctr"/>
            <a:r>
              <a:rPr lang="it-IT" sz="1400" dirty="0"/>
              <a:t>Art.2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349135" y="1429789"/>
            <a:ext cx="106818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7030A0"/>
                </a:solidFill>
              </a:rPr>
              <a:t>** Scala di equivalenza  </a:t>
            </a:r>
          </a:p>
          <a:p>
            <a:pPr algn="just"/>
            <a:r>
              <a:rPr lang="it-IT" sz="1400" dirty="0">
                <a:solidFill>
                  <a:srgbClr val="7030A0"/>
                </a:solidFill>
              </a:rPr>
              <a:t>È la combinazione di tre coefficienti relativi alla formazione di un nucleo familiare che, applicati all’importo fissato come condizione pe il diritto  o per la misura del </a:t>
            </a:r>
            <a:r>
              <a:rPr lang="it-IT" sz="1400" dirty="0" err="1">
                <a:solidFill>
                  <a:srgbClr val="7030A0"/>
                </a:solidFill>
              </a:rPr>
              <a:t>Rdc</a:t>
            </a:r>
            <a:r>
              <a:rPr lang="it-IT" sz="1400" dirty="0">
                <a:solidFill>
                  <a:srgbClr val="7030A0"/>
                </a:solidFill>
              </a:rPr>
              <a:t> o </a:t>
            </a:r>
            <a:r>
              <a:rPr lang="it-IT" sz="1400" dirty="0" err="1">
                <a:solidFill>
                  <a:srgbClr val="7030A0"/>
                </a:solidFill>
              </a:rPr>
              <a:t>Pdc</a:t>
            </a:r>
            <a:r>
              <a:rPr lang="it-IT" sz="1400" dirty="0">
                <a:solidFill>
                  <a:srgbClr val="7030A0"/>
                </a:solidFill>
              </a:rPr>
              <a:t>, restituiscono l’importo «equivalente» al nucleo familiare. </a:t>
            </a:r>
          </a:p>
          <a:p>
            <a:pPr algn="just"/>
            <a:endParaRPr lang="it-IT" sz="1400" dirty="0">
              <a:solidFill>
                <a:srgbClr val="7030A0"/>
              </a:solidFill>
            </a:endParaRPr>
          </a:p>
          <a:p>
            <a:pPr algn="just"/>
            <a:r>
              <a:rPr lang="it-IT" sz="1400" dirty="0">
                <a:solidFill>
                  <a:srgbClr val="7030A0"/>
                </a:solidFill>
              </a:rPr>
              <a:t>I coefficienti sono così determinati 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400" b="1" u="sng" dirty="0">
                <a:solidFill>
                  <a:srgbClr val="7030A0"/>
                </a:solidFill>
              </a:rPr>
              <a:t> 1  </a:t>
            </a:r>
            <a:r>
              <a:rPr lang="it-IT" sz="1400" dirty="0">
                <a:solidFill>
                  <a:srgbClr val="7030A0"/>
                </a:solidFill>
              </a:rPr>
              <a:t>per il primo componente del nucleo familiare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400" b="1" u="sng" dirty="0">
                <a:solidFill>
                  <a:srgbClr val="7030A0"/>
                </a:solidFill>
              </a:rPr>
              <a:t>0,4</a:t>
            </a:r>
            <a:r>
              <a:rPr lang="it-IT" sz="1400" dirty="0">
                <a:solidFill>
                  <a:srgbClr val="7030A0"/>
                </a:solidFill>
              </a:rPr>
              <a:t>  per ogni ulteriore componente familiare maggiorenne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400" b="1" u="sng" dirty="0">
                <a:solidFill>
                  <a:srgbClr val="7030A0"/>
                </a:solidFill>
              </a:rPr>
              <a:t>0,2</a:t>
            </a:r>
            <a:r>
              <a:rPr lang="it-IT" sz="1400" dirty="0">
                <a:solidFill>
                  <a:srgbClr val="7030A0"/>
                </a:solidFill>
              </a:rPr>
              <a:t> per ogni ulteriore componente familiare minorenne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7030A0"/>
              </a:solidFill>
            </a:endParaRPr>
          </a:p>
          <a:p>
            <a:pPr algn="just"/>
            <a:r>
              <a:rPr lang="it-IT" sz="1400" dirty="0">
                <a:solidFill>
                  <a:srgbClr val="7030A0"/>
                </a:solidFill>
              </a:rPr>
              <a:t>Il coefficiente massimo è sempre di  </a:t>
            </a:r>
            <a:r>
              <a:rPr lang="it-IT" sz="1400" i="1" u="sng" dirty="0">
                <a:solidFill>
                  <a:srgbClr val="7030A0"/>
                </a:solidFill>
              </a:rPr>
              <a:t>2,1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038" y="3546268"/>
            <a:ext cx="5897775" cy="2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34343"/>
            <a:ext cx="12192000" cy="92380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Chi sono i beneficiari  </a:t>
            </a:r>
          </a:p>
          <a:p>
            <a:pPr algn="ctr"/>
            <a:r>
              <a:rPr lang="it-IT" sz="1400" dirty="0"/>
              <a:t>Art.2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3067397" y="1809704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7030A0"/>
                </a:solidFill>
              </a:rPr>
              <a:t>3) Godimento di beni durevoli:</a:t>
            </a:r>
          </a:p>
          <a:p>
            <a:pPr lvl="1" algn="just"/>
            <a:r>
              <a:rPr lang="it-IT" sz="2000" dirty="0">
                <a:solidFill>
                  <a:srgbClr val="7030A0"/>
                </a:solidFill>
              </a:rPr>
              <a:t>Assenza di: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Veicoli oltre 1600 cc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Motoveicoli oltre 250 cc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7030A0"/>
                </a:solidFill>
              </a:rPr>
              <a:t>Navi e imbarcazioni da diporto</a:t>
            </a:r>
          </a:p>
        </p:txBody>
      </p:sp>
    </p:spTree>
    <p:extLst>
      <p:ext uri="{BB962C8B-B14F-4D97-AF65-F5344CB8AC3E}">
        <p14:creationId xmlns:p14="http://schemas.microsoft.com/office/powerpoint/2010/main" val="13062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"/>
            <a:ext cx="12192000" cy="1227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Beneficio Economico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Art.3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5821248"/>
            <a:ext cx="3259393" cy="8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6018008"/>
            <a:ext cx="1887255" cy="839992"/>
          </a:xfrm>
          <a:prstGeom prst="rect">
            <a:avLst/>
          </a:prstGeom>
        </p:spPr>
      </p:pic>
      <p:pic>
        <p:nvPicPr>
          <p:cNvPr id="10" name="Immagine 9" descr="C:\Users\Cristina\AppData\Local\Microsoft\Windows\INetCache\Content.MSO\9820B96B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25"/>
            <a:ext cx="2462981" cy="8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99505" y="1338350"/>
            <a:ext cx="1162950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7030A0"/>
                </a:solidFill>
              </a:rPr>
              <a:t>Il beneficio economico del </a:t>
            </a:r>
            <a:r>
              <a:rPr lang="it-IT" sz="2400" dirty="0" err="1">
                <a:solidFill>
                  <a:srgbClr val="7030A0"/>
                </a:solidFill>
              </a:rPr>
              <a:t>Rdc</a:t>
            </a:r>
            <a:r>
              <a:rPr lang="it-IT" sz="2400" dirty="0">
                <a:solidFill>
                  <a:srgbClr val="7030A0"/>
                </a:solidFill>
              </a:rPr>
              <a:t>, su </a:t>
            </a:r>
            <a:r>
              <a:rPr lang="it-IT" sz="2400" b="1" u="sng" dirty="0">
                <a:solidFill>
                  <a:srgbClr val="7030A0"/>
                </a:solidFill>
              </a:rPr>
              <a:t>base annua </a:t>
            </a:r>
            <a:r>
              <a:rPr lang="it-IT" sz="2400" dirty="0">
                <a:solidFill>
                  <a:srgbClr val="7030A0"/>
                </a:solidFill>
              </a:rPr>
              <a:t>si compone di due elementi:</a:t>
            </a:r>
          </a:p>
          <a:p>
            <a:endParaRPr lang="it-IT" sz="24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solidFill>
                  <a:srgbClr val="7030A0"/>
                </a:solidFill>
              </a:rPr>
              <a:t>Componente ad integrazione del </a:t>
            </a:r>
            <a:r>
              <a:rPr lang="it-IT" sz="2400" i="1" dirty="0">
                <a:solidFill>
                  <a:srgbClr val="7030A0"/>
                </a:solidFill>
              </a:rPr>
              <a:t>reddito familiare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rgbClr val="7030A0"/>
                </a:solidFill>
              </a:rPr>
              <a:t>Tale componente ha una soglia massima di € 6000  </a:t>
            </a:r>
            <a:r>
              <a:rPr lang="it-IT" i="1" dirty="0" err="1">
                <a:solidFill>
                  <a:srgbClr val="7030A0"/>
                </a:solidFill>
              </a:rPr>
              <a:t>Rdc</a:t>
            </a:r>
            <a:r>
              <a:rPr lang="it-IT" i="1" dirty="0">
                <a:solidFill>
                  <a:srgbClr val="7030A0"/>
                </a:solidFill>
              </a:rPr>
              <a:t> (€ 7560 </a:t>
            </a:r>
            <a:r>
              <a:rPr lang="it-IT" i="1" dirty="0" err="1">
                <a:solidFill>
                  <a:srgbClr val="7030A0"/>
                </a:solidFill>
              </a:rPr>
              <a:t>Pdc</a:t>
            </a:r>
            <a:r>
              <a:rPr lang="it-IT" i="1" dirty="0">
                <a:solidFill>
                  <a:srgbClr val="7030A0"/>
                </a:solidFill>
              </a:rPr>
              <a:t>) per singolo componente, in presenza di più componenti  tali importi si incrementano in proporzione ai coefficienti della scala di equivalenza </a:t>
            </a:r>
          </a:p>
          <a:p>
            <a:pPr lvl="1"/>
            <a:endParaRPr lang="it-IT" sz="24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solidFill>
                  <a:srgbClr val="7030A0"/>
                </a:solidFill>
              </a:rPr>
              <a:t>Componente  a </a:t>
            </a:r>
            <a:r>
              <a:rPr lang="it-IT" sz="2400" i="1" dirty="0">
                <a:solidFill>
                  <a:srgbClr val="7030A0"/>
                </a:solidFill>
              </a:rPr>
              <a:t>sostegno</a:t>
            </a:r>
            <a:r>
              <a:rPr lang="it-IT" sz="2400" dirty="0">
                <a:solidFill>
                  <a:srgbClr val="7030A0"/>
                </a:solidFill>
              </a:rPr>
              <a:t> dell’affitto / rata mutuo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rgbClr val="7030A0"/>
                </a:solidFill>
              </a:rPr>
              <a:t>Per gli affittuari tale componente ha una soglia massima di € 3.360 </a:t>
            </a:r>
            <a:r>
              <a:rPr lang="it-IT" i="1" dirty="0" err="1">
                <a:solidFill>
                  <a:srgbClr val="7030A0"/>
                </a:solidFill>
              </a:rPr>
              <a:t>Rdc</a:t>
            </a:r>
            <a:r>
              <a:rPr lang="it-IT" i="1" dirty="0">
                <a:solidFill>
                  <a:srgbClr val="7030A0"/>
                </a:solidFill>
              </a:rPr>
              <a:t> (€ 1.800 </a:t>
            </a:r>
            <a:r>
              <a:rPr lang="it-IT" i="1" dirty="0" err="1">
                <a:solidFill>
                  <a:srgbClr val="7030A0"/>
                </a:solidFill>
              </a:rPr>
              <a:t>Pdc</a:t>
            </a:r>
            <a:r>
              <a:rPr lang="it-IT" i="1" dirty="0">
                <a:solidFill>
                  <a:srgbClr val="7030A0"/>
                </a:solidFill>
              </a:rPr>
              <a:t>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rgbClr val="7030A0"/>
                </a:solidFill>
              </a:rPr>
              <a:t>Per chi sconta un mutuo acquisto prima casa  ha una soglia massima di € 1.800   </a:t>
            </a:r>
          </a:p>
          <a:p>
            <a:endParaRPr lang="it-IT" i="1" dirty="0">
              <a:solidFill>
                <a:srgbClr val="7030A0"/>
              </a:solidFill>
            </a:endParaRPr>
          </a:p>
          <a:p>
            <a:pPr algn="ctr"/>
            <a:r>
              <a:rPr lang="it-IT" sz="2000" dirty="0">
                <a:solidFill>
                  <a:srgbClr val="7030A0"/>
                </a:solidFill>
              </a:rPr>
              <a:t>La somma delle due componenti non potrà mai superare la soglia massima di </a:t>
            </a:r>
            <a:r>
              <a:rPr lang="it-IT" sz="2000" b="1" dirty="0">
                <a:solidFill>
                  <a:srgbClr val="7030A0"/>
                </a:solidFill>
              </a:rPr>
              <a:t>€ 9,360 </a:t>
            </a:r>
            <a:r>
              <a:rPr lang="it-IT" sz="2000" dirty="0">
                <a:solidFill>
                  <a:srgbClr val="7030A0"/>
                </a:solidFill>
              </a:rPr>
              <a:t>per singolo componente o di </a:t>
            </a:r>
            <a:r>
              <a:rPr lang="it-IT" sz="2000" b="1" dirty="0">
                <a:solidFill>
                  <a:srgbClr val="7030A0"/>
                </a:solidFill>
              </a:rPr>
              <a:t>€ 19.656 </a:t>
            </a:r>
            <a:r>
              <a:rPr lang="it-IT" sz="2000" dirty="0">
                <a:solidFill>
                  <a:srgbClr val="7030A0"/>
                </a:solidFill>
              </a:rPr>
              <a:t>se si hanno i requisiti per usufruire del coefficiente massimo della scala di equivalenza.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52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2046</Words>
  <Application>Microsoft Office PowerPoint</Application>
  <PresentationFormat>Widescreen</PresentationFormat>
  <Paragraphs>204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Monotype Corsiva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Cristina</cp:lastModifiedBy>
  <cp:revision>51</cp:revision>
  <cp:lastPrinted>2019-03-30T11:40:43Z</cp:lastPrinted>
  <dcterms:created xsi:type="dcterms:W3CDTF">2019-03-25T16:38:59Z</dcterms:created>
  <dcterms:modified xsi:type="dcterms:W3CDTF">2019-04-26T13:53:33Z</dcterms:modified>
</cp:coreProperties>
</file>