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3"/>
  </p:notesMasterIdLst>
  <p:sldIdLst>
    <p:sldId id="258" r:id="rId3"/>
    <p:sldId id="257" r:id="rId4"/>
    <p:sldId id="283" r:id="rId5"/>
    <p:sldId id="285" r:id="rId6"/>
    <p:sldId id="287" r:id="rId7"/>
    <p:sldId id="261" r:id="rId8"/>
    <p:sldId id="264" r:id="rId9"/>
    <p:sldId id="263" r:id="rId10"/>
    <p:sldId id="265" r:id="rId11"/>
    <p:sldId id="270" r:id="rId12"/>
    <p:sldId id="273" r:id="rId13"/>
    <p:sldId id="274" r:id="rId14"/>
    <p:sldId id="275" r:id="rId15"/>
    <p:sldId id="284" r:id="rId16"/>
    <p:sldId id="277" r:id="rId17"/>
    <p:sldId id="278" r:id="rId18"/>
    <p:sldId id="280" r:id="rId19"/>
    <p:sldId id="281" r:id="rId20"/>
    <p:sldId id="279" r:id="rId21"/>
    <p:sldId id="282"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E35D10-9208-42DB-9D51-FD03F2DC4816}" type="datetimeFigureOut">
              <a:rPr lang="it-IT" smtClean="0"/>
              <a:t>03/05/2019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7FB9BE-D16E-44F3-BBAB-C1FBEA45F23E}" type="slidenum">
              <a:rPr lang="it-IT" smtClean="0"/>
              <a:t>‹N›</a:t>
            </a:fld>
            <a:endParaRPr lang="it-IT"/>
          </a:p>
        </p:txBody>
      </p:sp>
    </p:spTree>
    <p:extLst>
      <p:ext uri="{BB962C8B-B14F-4D97-AF65-F5344CB8AC3E}">
        <p14:creationId xmlns:p14="http://schemas.microsoft.com/office/powerpoint/2010/main" val="1991807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it-IT" altLang="it-IT">
                <a:solidFill>
                  <a:srgbClr val="000000"/>
                </a:solidFill>
                <a:latin typeface="Calibri" panose="020F0502020204030204" pitchFamily="34" charset="0"/>
              </a:rPr>
              <a:t>avv. Marco De Bellis                                 Hotel Michelngelo</a:t>
            </a:r>
          </a:p>
        </p:txBody>
      </p:sp>
      <p:sp>
        <p:nvSpPr>
          <p:cNvPr id="5120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91920D7-0566-40F0-88E2-B4B33C9A8897}" type="slidenum">
              <a:rPr lang="it-IT" altLang="it-IT" smtClean="0">
                <a:solidFill>
                  <a:srgbClr val="000000"/>
                </a:solidFill>
                <a:latin typeface="Calibri" panose="020F0502020204030204" pitchFamily="34" charset="0"/>
              </a:rPr>
              <a:pPr/>
              <a:t>2</a:t>
            </a:fld>
            <a:endParaRPr lang="it-IT" altLang="it-IT">
              <a:solidFill>
                <a:srgbClr val="000000"/>
              </a:solidFill>
              <a:latin typeface="Calibri" panose="020F0502020204030204" pitchFamily="34" charset="0"/>
            </a:endParaRPr>
          </a:p>
        </p:txBody>
      </p:sp>
      <p:sp>
        <p:nvSpPr>
          <p:cNvPr id="6148" name="Rectangle 2">
            <a:extLst/>
          </p:cNvPr>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187031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it-IT" altLang="it-IT">
                <a:latin typeface="Calibri" panose="020F0502020204030204" pitchFamily="34" charset="0"/>
              </a:rPr>
              <a:t>avv. Marco De Bellis                                 Hotel Michelngelo</a:t>
            </a:r>
          </a:p>
        </p:txBody>
      </p:sp>
      <p:sp>
        <p:nvSpPr>
          <p:cNvPr id="6451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1EA8EAC-A9B7-4D47-BC6E-89AB4C3505E1}" type="slidenum">
              <a:rPr lang="it-IT" altLang="it-IT" smtClean="0">
                <a:latin typeface="Calibri" panose="020F0502020204030204" pitchFamily="34" charset="0"/>
              </a:rPr>
              <a:pPr/>
              <a:t>9</a:t>
            </a:fld>
            <a:endParaRPr lang="it-IT" altLang="it-IT">
              <a:latin typeface="Calibri" panose="020F0502020204030204" pitchFamily="34" charset="0"/>
            </a:endParaRPr>
          </a:p>
        </p:txBody>
      </p:sp>
      <p:sp>
        <p:nvSpPr>
          <p:cNvPr id="44036" name="Rectangle 2">
            <a:extLst/>
          </p:cNvPr>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089533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1684000" cy="5943600"/>
            <a:chOff x="0" y="0"/>
            <a:chExt cx="5520" cy="3744"/>
          </a:xfrm>
        </p:grpSpPr>
        <p:sp>
          <p:nvSpPr>
            <p:cNvPr id="5" name="Rectangle 3">
              <a:extLst/>
            </p:cNvPr>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a:extLst/>
              </p:cNvPr>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11" name="Rectangle 6">
                <a:extLst/>
              </p:cNvPr>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12" name="Line 7">
                <a:extLst/>
              </p:cNvPr>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a:extLst/>
              </p:cNvPr>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9" name="Line 10">
                <a:extLst/>
              </p:cNvPr>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grpSp>
      </p:grpSp>
      <p:sp>
        <p:nvSpPr>
          <p:cNvPr id="6155" name="Rectangle 11"/>
          <p:cNvSpPr>
            <a:spLocks noGrp="1" noChangeArrowheads="1"/>
          </p:cNvSpPr>
          <p:nvPr>
            <p:ph type="ctrTitle"/>
          </p:nvPr>
        </p:nvSpPr>
        <p:spPr>
          <a:xfrm>
            <a:off x="2743200" y="1143000"/>
            <a:ext cx="8839200" cy="2209800"/>
          </a:xfrm>
        </p:spPr>
        <p:txBody>
          <a:bodyPr/>
          <a:lstStyle>
            <a:lvl1pPr>
              <a:defRPr sz="4800"/>
            </a:lvl1pPr>
          </a:lstStyle>
          <a:p>
            <a:pPr lvl="0"/>
            <a:r>
              <a:rPr lang="it-IT" noProof="0"/>
              <a:t>Fare clic per modificare lo stile del titolo</a:t>
            </a:r>
          </a:p>
        </p:txBody>
      </p:sp>
      <p:sp>
        <p:nvSpPr>
          <p:cNvPr id="6156" name="Rectangle 12"/>
          <p:cNvSpPr>
            <a:spLocks noGrp="1" noChangeArrowheads="1"/>
          </p:cNvSpPr>
          <p:nvPr>
            <p:ph type="subTitle" idx="1"/>
          </p:nvPr>
        </p:nvSpPr>
        <p:spPr>
          <a:xfrm>
            <a:off x="1828800" y="3962400"/>
            <a:ext cx="9144000" cy="1600200"/>
          </a:xfrm>
        </p:spPr>
        <p:txBody>
          <a:bodyPr anchor="ctr"/>
          <a:lstStyle>
            <a:lvl1pPr marL="0" indent="0" algn="ctr">
              <a:buFont typeface="Wingdings" pitchFamily="2" charset="2"/>
              <a:buNone/>
              <a:defRPr/>
            </a:lvl1pPr>
          </a:lstStyle>
          <a:p>
            <a:pPr lvl="0"/>
            <a:r>
              <a:rPr lang="it-IT" noProof="0"/>
              <a:t>Fare clic per modificare lo stile del sottotitolo dello schema</a:t>
            </a:r>
          </a:p>
        </p:txBody>
      </p:sp>
      <p:sp>
        <p:nvSpPr>
          <p:cNvPr id="13" name="Rectangle 13">
            <a:extLst/>
          </p:cNvPr>
          <p:cNvSpPr>
            <a:spLocks noGrp="1" noChangeArrowheads="1"/>
          </p:cNvSpPr>
          <p:nvPr>
            <p:ph type="dt" sz="half" idx="10"/>
          </p:nvPr>
        </p:nvSpPr>
        <p:spPr>
          <a:xfrm>
            <a:off x="1217084" y="6251575"/>
            <a:ext cx="2540000" cy="457200"/>
          </a:xfrm>
        </p:spPr>
        <p:txBody>
          <a:bodyPr/>
          <a:lstStyle>
            <a:lvl1pPr>
              <a:defRPr/>
            </a:lvl1pPr>
          </a:lstStyle>
          <a:p>
            <a:pPr>
              <a:defRPr/>
            </a:pPr>
            <a:endParaRPr lang="it-IT">
              <a:solidFill>
                <a:prstClr val="black"/>
              </a:solidFill>
            </a:endParaRPr>
          </a:p>
        </p:txBody>
      </p:sp>
      <p:sp>
        <p:nvSpPr>
          <p:cNvPr id="14" name="Rectangle 14">
            <a:extLst/>
          </p:cNvPr>
          <p:cNvSpPr>
            <a:spLocks noGrp="1" noChangeArrowheads="1"/>
          </p:cNvSpPr>
          <p:nvPr>
            <p:ph type="ftr" sz="quarter" idx="11"/>
          </p:nvPr>
        </p:nvSpPr>
        <p:spPr>
          <a:xfrm>
            <a:off x="4472517" y="6248400"/>
            <a:ext cx="3860800" cy="457200"/>
          </a:xfrm>
        </p:spPr>
        <p:txBody>
          <a:bodyPr/>
          <a:lstStyle>
            <a:lvl1pPr>
              <a:defRPr/>
            </a:lvl1pPr>
          </a:lstStyle>
          <a:p>
            <a:pPr>
              <a:defRPr/>
            </a:pPr>
            <a:endParaRPr lang="it-IT">
              <a:solidFill>
                <a:prstClr val="black"/>
              </a:solidFill>
            </a:endParaRPr>
          </a:p>
        </p:txBody>
      </p:sp>
      <p:sp>
        <p:nvSpPr>
          <p:cNvPr id="15" name="Rectangle 15">
            <a:extLst/>
          </p:cNvPr>
          <p:cNvSpPr>
            <a:spLocks noGrp="1" noChangeArrowheads="1"/>
          </p:cNvSpPr>
          <p:nvPr>
            <p:ph type="sldNum" sz="quarter" idx="12"/>
          </p:nvPr>
        </p:nvSpPr>
        <p:spPr/>
        <p:txBody>
          <a:bodyPr/>
          <a:lstStyle>
            <a:lvl1pPr>
              <a:defRPr/>
            </a:lvl1pPr>
          </a:lstStyle>
          <a:p>
            <a:pPr>
              <a:defRPr/>
            </a:pPr>
            <a:fld id="{74FFF012-B2C5-4C74-81A0-CE9F0C4266C5}"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60856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F60DF06C-2E14-4597-A17F-802A8245E63A}"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4390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91600" y="277813"/>
            <a:ext cx="2590800" cy="58531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219200" y="277813"/>
            <a:ext cx="75692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A7928C63-249C-4B91-8F1A-117073050755}"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3041433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219200" y="277813"/>
            <a:ext cx="10363200" cy="1143000"/>
          </a:xfrm>
        </p:spPr>
        <p:txBody>
          <a:bodyPr/>
          <a:lstStyle/>
          <a:p>
            <a:r>
              <a:rPr lang="it-IT"/>
              <a:t>Fare clic per modificare lo stile del titolo</a:t>
            </a:r>
          </a:p>
        </p:txBody>
      </p:sp>
      <p:sp>
        <p:nvSpPr>
          <p:cNvPr id="3" name="Segnaposto tabella 2"/>
          <p:cNvSpPr>
            <a:spLocks noGrp="1"/>
          </p:cNvSpPr>
          <p:nvPr>
            <p:ph type="tbl" idx="1"/>
          </p:nvPr>
        </p:nvSpPr>
        <p:spPr>
          <a:xfrm>
            <a:off x="1219200" y="1600201"/>
            <a:ext cx="10363200" cy="4530725"/>
          </a:xfrm>
        </p:spPr>
        <p:txBody>
          <a:bodyPr/>
          <a:lstStyle/>
          <a:p>
            <a:pPr lvl="0"/>
            <a:endParaRPr lang="it-IT" noProof="0"/>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56444B45-409A-42FB-9DE6-121ADEA0C132}"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982523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dirty="0"/>
              <a:t>Fare clic per modificare lo stile del titolo</a:t>
            </a:r>
          </a:p>
        </p:txBody>
      </p:sp>
      <p:sp>
        <p:nvSpPr>
          <p:cNvPr id="3" name="Segnaposto SmartArt 2"/>
          <p:cNvSpPr>
            <a:spLocks noGrp="1"/>
          </p:cNvSpPr>
          <p:nvPr>
            <p:ph type="dgm" idx="1"/>
          </p:nvPr>
        </p:nvSpPr>
        <p:spPr>
          <a:xfrm>
            <a:off x="609600" y="1600201"/>
            <a:ext cx="10972800" cy="4525963"/>
          </a:xfrm>
        </p:spPr>
        <p:txBody>
          <a:bodyPr/>
          <a:lstStyle>
            <a:lvl1pPr>
              <a:defRPr/>
            </a:lvl1pPr>
          </a:lstStyle>
          <a:p>
            <a:pPr lvl="0"/>
            <a:endParaRPr lang="it-IT" noProof="0" dirty="0"/>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39202C0D-2481-4BE3-9F30-EB7E74FD33C3}"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371913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09600" y="274639"/>
            <a:ext cx="10972800" cy="5851525"/>
          </a:xfrm>
        </p:spPr>
        <p:txBody>
          <a:bodyPr/>
          <a:lstStyle>
            <a:lvl1pPr>
              <a:defRPr/>
            </a:lvl1pPr>
            <a:lvl2pPr>
              <a:defRPr/>
            </a:lvl2pPr>
            <a:lvl3pPr>
              <a:defRPr/>
            </a:lvl3pPr>
            <a:lvl4pPr>
              <a:defRPr/>
            </a:lvl4pPr>
            <a:lvl5pPr>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3"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4"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5" name="Rectangle 11">
            <a:extLst/>
          </p:cNvPr>
          <p:cNvSpPr>
            <a:spLocks noGrp="1" noChangeArrowheads="1"/>
          </p:cNvSpPr>
          <p:nvPr>
            <p:ph type="sldNum" sz="quarter" idx="12"/>
          </p:nvPr>
        </p:nvSpPr>
        <p:spPr>
          <a:ln/>
        </p:spPr>
        <p:txBody>
          <a:bodyPr/>
          <a:lstStyle>
            <a:lvl1pPr>
              <a:defRPr/>
            </a:lvl1pPr>
          </a:lstStyle>
          <a:p>
            <a:pPr>
              <a:defRPr/>
            </a:pPr>
            <a:fld id="{18F209ED-F06B-4975-B14F-3CB08125BA58}"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390597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1684000" cy="5943600"/>
            <a:chOff x="0" y="0"/>
            <a:chExt cx="5520" cy="3744"/>
          </a:xfrm>
        </p:grpSpPr>
        <p:sp>
          <p:nvSpPr>
            <p:cNvPr id="5" name="Rectangle 3">
              <a:extLst/>
            </p:cNvPr>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a:extLst/>
              </p:cNvPr>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11" name="Rectangle 6">
                <a:extLst/>
              </p:cNvPr>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12" name="Line 7">
                <a:extLst/>
              </p:cNvPr>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a:extLst/>
              </p:cNvPr>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9" name="Line 10">
                <a:extLst/>
              </p:cNvPr>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grpSp>
      </p:grpSp>
      <p:sp>
        <p:nvSpPr>
          <p:cNvPr id="6155" name="Rectangle 11"/>
          <p:cNvSpPr>
            <a:spLocks noGrp="1" noChangeArrowheads="1"/>
          </p:cNvSpPr>
          <p:nvPr>
            <p:ph type="ctrTitle"/>
          </p:nvPr>
        </p:nvSpPr>
        <p:spPr>
          <a:xfrm>
            <a:off x="2743200" y="1143000"/>
            <a:ext cx="8839200" cy="2209800"/>
          </a:xfrm>
        </p:spPr>
        <p:txBody>
          <a:bodyPr/>
          <a:lstStyle>
            <a:lvl1pPr>
              <a:defRPr sz="4800"/>
            </a:lvl1pPr>
          </a:lstStyle>
          <a:p>
            <a:pPr lvl="0"/>
            <a:r>
              <a:rPr lang="it-IT" noProof="0"/>
              <a:t>Fare clic per modificare lo stile del titolo</a:t>
            </a:r>
          </a:p>
        </p:txBody>
      </p:sp>
      <p:sp>
        <p:nvSpPr>
          <p:cNvPr id="6156" name="Rectangle 12"/>
          <p:cNvSpPr>
            <a:spLocks noGrp="1" noChangeArrowheads="1"/>
          </p:cNvSpPr>
          <p:nvPr>
            <p:ph type="subTitle" idx="1"/>
          </p:nvPr>
        </p:nvSpPr>
        <p:spPr>
          <a:xfrm>
            <a:off x="1828800" y="3962400"/>
            <a:ext cx="9144000" cy="1600200"/>
          </a:xfrm>
        </p:spPr>
        <p:txBody>
          <a:bodyPr anchor="ctr"/>
          <a:lstStyle>
            <a:lvl1pPr marL="0" indent="0" algn="ctr">
              <a:buFont typeface="Wingdings" pitchFamily="2" charset="2"/>
              <a:buNone/>
              <a:defRPr/>
            </a:lvl1pPr>
          </a:lstStyle>
          <a:p>
            <a:pPr lvl="0"/>
            <a:r>
              <a:rPr lang="it-IT" noProof="0"/>
              <a:t>Fare clic per modificare lo stile del sottotitolo dello schema</a:t>
            </a:r>
          </a:p>
        </p:txBody>
      </p:sp>
      <p:sp>
        <p:nvSpPr>
          <p:cNvPr id="13" name="Rectangle 13">
            <a:extLst/>
          </p:cNvPr>
          <p:cNvSpPr>
            <a:spLocks noGrp="1" noChangeArrowheads="1"/>
          </p:cNvSpPr>
          <p:nvPr>
            <p:ph type="dt" sz="half" idx="10"/>
          </p:nvPr>
        </p:nvSpPr>
        <p:spPr>
          <a:xfrm>
            <a:off x="1217084" y="6251575"/>
            <a:ext cx="2540000" cy="457200"/>
          </a:xfrm>
        </p:spPr>
        <p:txBody>
          <a:bodyPr/>
          <a:lstStyle>
            <a:lvl1pPr>
              <a:defRPr/>
            </a:lvl1pPr>
          </a:lstStyle>
          <a:p>
            <a:pPr>
              <a:defRPr/>
            </a:pPr>
            <a:endParaRPr lang="it-IT">
              <a:solidFill>
                <a:prstClr val="black"/>
              </a:solidFill>
            </a:endParaRPr>
          </a:p>
        </p:txBody>
      </p:sp>
      <p:sp>
        <p:nvSpPr>
          <p:cNvPr id="14" name="Rectangle 14">
            <a:extLst/>
          </p:cNvPr>
          <p:cNvSpPr>
            <a:spLocks noGrp="1" noChangeArrowheads="1"/>
          </p:cNvSpPr>
          <p:nvPr>
            <p:ph type="ftr" sz="quarter" idx="11"/>
          </p:nvPr>
        </p:nvSpPr>
        <p:spPr>
          <a:xfrm>
            <a:off x="4472517" y="6248400"/>
            <a:ext cx="3860800" cy="457200"/>
          </a:xfrm>
        </p:spPr>
        <p:txBody>
          <a:bodyPr/>
          <a:lstStyle>
            <a:lvl1pPr>
              <a:defRPr/>
            </a:lvl1pPr>
          </a:lstStyle>
          <a:p>
            <a:pPr>
              <a:defRPr/>
            </a:pPr>
            <a:endParaRPr lang="it-IT">
              <a:solidFill>
                <a:prstClr val="black"/>
              </a:solidFill>
            </a:endParaRPr>
          </a:p>
        </p:txBody>
      </p:sp>
      <p:sp>
        <p:nvSpPr>
          <p:cNvPr id="15" name="Rectangle 15">
            <a:extLst/>
          </p:cNvPr>
          <p:cNvSpPr>
            <a:spLocks noGrp="1" noChangeArrowheads="1"/>
          </p:cNvSpPr>
          <p:nvPr>
            <p:ph type="sldNum" sz="quarter" idx="12"/>
          </p:nvPr>
        </p:nvSpPr>
        <p:spPr/>
        <p:txBody>
          <a:bodyPr/>
          <a:lstStyle>
            <a:lvl1pPr>
              <a:defRPr/>
            </a:lvl1pPr>
          </a:lstStyle>
          <a:p>
            <a:pPr>
              <a:defRPr/>
            </a:pPr>
            <a:fld id="{74FFF012-B2C5-4C74-81A0-CE9F0C4266C5}"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3281879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E164DAC2-09C9-4391-B987-CAEBA748B444}"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3734790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E26BAFD1-EBCD-406F-8BD0-E989BB05CD2E}"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116882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219200" y="1600201"/>
            <a:ext cx="508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502400" y="1600201"/>
            <a:ext cx="508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6"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7" name="Rectangle 11">
            <a:extLst/>
          </p:cNvPr>
          <p:cNvSpPr>
            <a:spLocks noGrp="1" noChangeArrowheads="1"/>
          </p:cNvSpPr>
          <p:nvPr>
            <p:ph type="sldNum" sz="quarter" idx="12"/>
          </p:nvPr>
        </p:nvSpPr>
        <p:spPr>
          <a:ln/>
        </p:spPr>
        <p:txBody>
          <a:bodyPr/>
          <a:lstStyle>
            <a:lvl1pPr>
              <a:defRPr/>
            </a:lvl1pPr>
          </a:lstStyle>
          <a:p>
            <a:pPr>
              <a:defRPr/>
            </a:pPr>
            <a:fld id="{9D786451-0C24-4AFC-A461-B4132E294FBE}"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243152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8"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9" name="Rectangle 11">
            <a:extLst/>
          </p:cNvPr>
          <p:cNvSpPr>
            <a:spLocks noGrp="1" noChangeArrowheads="1"/>
          </p:cNvSpPr>
          <p:nvPr>
            <p:ph type="sldNum" sz="quarter" idx="12"/>
          </p:nvPr>
        </p:nvSpPr>
        <p:spPr>
          <a:ln/>
        </p:spPr>
        <p:txBody>
          <a:bodyPr/>
          <a:lstStyle>
            <a:lvl1pPr>
              <a:defRPr/>
            </a:lvl1pPr>
          </a:lstStyle>
          <a:p>
            <a:pPr>
              <a:defRPr/>
            </a:pPr>
            <a:fld id="{A1CF406E-D102-4E37-A179-CB7F192D01F9}"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6559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E164DAC2-09C9-4391-B987-CAEBA748B444}"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4149289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4"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5" name="Rectangle 11">
            <a:extLst/>
          </p:cNvPr>
          <p:cNvSpPr>
            <a:spLocks noGrp="1" noChangeArrowheads="1"/>
          </p:cNvSpPr>
          <p:nvPr>
            <p:ph type="sldNum" sz="quarter" idx="12"/>
          </p:nvPr>
        </p:nvSpPr>
        <p:spPr>
          <a:ln/>
        </p:spPr>
        <p:txBody>
          <a:bodyPr/>
          <a:lstStyle>
            <a:lvl1pPr>
              <a:defRPr/>
            </a:lvl1pPr>
          </a:lstStyle>
          <a:p>
            <a:pPr>
              <a:defRPr/>
            </a:pPr>
            <a:fld id="{493C368C-5DE7-4C11-B55E-A3C3D4F576F2}"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1059668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3"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4" name="Rectangle 11">
            <a:extLst/>
          </p:cNvPr>
          <p:cNvSpPr>
            <a:spLocks noGrp="1" noChangeArrowheads="1"/>
          </p:cNvSpPr>
          <p:nvPr>
            <p:ph type="sldNum" sz="quarter" idx="12"/>
          </p:nvPr>
        </p:nvSpPr>
        <p:spPr>
          <a:ln/>
        </p:spPr>
        <p:txBody>
          <a:bodyPr/>
          <a:lstStyle>
            <a:lvl1pPr>
              <a:defRPr/>
            </a:lvl1pPr>
          </a:lstStyle>
          <a:p>
            <a:pPr>
              <a:defRPr/>
            </a:pPr>
            <a:fld id="{C7029F84-997C-435F-9C46-76C48B79DBD6}"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647242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6"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7" name="Rectangle 11">
            <a:extLst/>
          </p:cNvPr>
          <p:cNvSpPr>
            <a:spLocks noGrp="1" noChangeArrowheads="1"/>
          </p:cNvSpPr>
          <p:nvPr>
            <p:ph type="sldNum" sz="quarter" idx="12"/>
          </p:nvPr>
        </p:nvSpPr>
        <p:spPr>
          <a:ln/>
        </p:spPr>
        <p:txBody>
          <a:bodyPr/>
          <a:lstStyle>
            <a:lvl1pPr>
              <a:defRPr/>
            </a:lvl1pPr>
          </a:lstStyle>
          <a:p>
            <a:pPr>
              <a:defRPr/>
            </a:pPr>
            <a:fld id="{992E5DFD-8C5C-4915-A09E-83E6819B262E}"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6858817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6"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7" name="Rectangle 11">
            <a:extLst/>
          </p:cNvPr>
          <p:cNvSpPr>
            <a:spLocks noGrp="1" noChangeArrowheads="1"/>
          </p:cNvSpPr>
          <p:nvPr>
            <p:ph type="sldNum" sz="quarter" idx="12"/>
          </p:nvPr>
        </p:nvSpPr>
        <p:spPr>
          <a:ln/>
        </p:spPr>
        <p:txBody>
          <a:bodyPr/>
          <a:lstStyle>
            <a:lvl1pPr>
              <a:defRPr/>
            </a:lvl1pPr>
          </a:lstStyle>
          <a:p>
            <a:pPr>
              <a:defRPr/>
            </a:pPr>
            <a:fld id="{21057FD2-4A60-4E25-A75C-1B442E44B6F4}"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494811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F60DF06C-2E14-4597-A17F-802A8245E63A}"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3835875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91600" y="277813"/>
            <a:ext cx="2590800" cy="58531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219200" y="277813"/>
            <a:ext cx="75692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A7928C63-249C-4B91-8F1A-117073050755}"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38243661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219200" y="277813"/>
            <a:ext cx="10363200" cy="1143000"/>
          </a:xfrm>
        </p:spPr>
        <p:txBody>
          <a:bodyPr/>
          <a:lstStyle/>
          <a:p>
            <a:r>
              <a:rPr lang="it-IT"/>
              <a:t>Fare clic per modificare lo stile del titolo</a:t>
            </a:r>
          </a:p>
        </p:txBody>
      </p:sp>
      <p:sp>
        <p:nvSpPr>
          <p:cNvPr id="3" name="Segnaposto tabella 2"/>
          <p:cNvSpPr>
            <a:spLocks noGrp="1"/>
          </p:cNvSpPr>
          <p:nvPr>
            <p:ph type="tbl" idx="1"/>
          </p:nvPr>
        </p:nvSpPr>
        <p:spPr>
          <a:xfrm>
            <a:off x="1219200" y="1600201"/>
            <a:ext cx="10363200" cy="4530725"/>
          </a:xfrm>
        </p:spPr>
        <p:txBody>
          <a:bodyPr/>
          <a:lstStyle/>
          <a:p>
            <a:pPr lvl="0"/>
            <a:endParaRPr lang="it-IT" noProof="0"/>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56444B45-409A-42FB-9DE6-121ADEA0C132}"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0896648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dirty="0"/>
              <a:t>Fare clic per modificare lo stile del titolo</a:t>
            </a:r>
          </a:p>
        </p:txBody>
      </p:sp>
      <p:sp>
        <p:nvSpPr>
          <p:cNvPr id="3" name="Segnaposto SmartArt 2"/>
          <p:cNvSpPr>
            <a:spLocks noGrp="1"/>
          </p:cNvSpPr>
          <p:nvPr>
            <p:ph type="dgm" idx="1"/>
          </p:nvPr>
        </p:nvSpPr>
        <p:spPr>
          <a:xfrm>
            <a:off x="609600" y="1600201"/>
            <a:ext cx="10972800" cy="4525963"/>
          </a:xfrm>
        </p:spPr>
        <p:txBody>
          <a:bodyPr/>
          <a:lstStyle>
            <a:lvl1pPr>
              <a:defRPr/>
            </a:lvl1pPr>
          </a:lstStyle>
          <a:p>
            <a:pPr lvl="0"/>
            <a:endParaRPr lang="it-IT" noProof="0" dirty="0"/>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39202C0D-2481-4BE3-9F30-EB7E74FD33C3}"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2266256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09600" y="274639"/>
            <a:ext cx="10972800" cy="5851525"/>
          </a:xfrm>
        </p:spPr>
        <p:txBody>
          <a:bodyPr/>
          <a:lstStyle>
            <a:lvl1pPr>
              <a:defRPr/>
            </a:lvl1pPr>
            <a:lvl2pPr>
              <a:defRPr/>
            </a:lvl2pPr>
            <a:lvl3pPr>
              <a:defRPr/>
            </a:lvl3pPr>
            <a:lvl4pPr>
              <a:defRPr/>
            </a:lvl4pPr>
            <a:lvl5pPr>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3"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4"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5" name="Rectangle 11">
            <a:extLst/>
          </p:cNvPr>
          <p:cNvSpPr>
            <a:spLocks noGrp="1" noChangeArrowheads="1"/>
          </p:cNvSpPr>
          <p:nvPr>
            <p:ph type="sldNum" sz="quarter" idx="12"/>
          </p:nvPr>
        </p:nvSpPr>
        <p:spPr>
          <a:ln/>
        </p:spPr>
        <p:txBody>
          <a:bodyPr/>
          <a:lstStyle>
            <a:lvl1pPr>
              <a:defRPr/>
            </a:lvl1pPr>
          </a:lstStyle>
          <a:p>
            <a:pPr>
              <a:defRPr/>
            </a:pPr>
            <a:fld id="{18F209ED-F06B-4975-B14F-3CB08125BA58}"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64411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5"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6" name="Rectangle 11">
            <a:extLst/>
          </p:cNvPr>
          <p:cNvSpPr>
            <a:spLocks noGrp="1" noChangeArrowheads="1"/>
          </p:cNvSpPr>
          <p:nvPr>
            <p:ph type="sldNum" sz="quarter" idx="12"/>
          </p:nvPr>
        </p:nvSpPr>
        <p:spPr>
          <a:ln/>
        </p:spPr>
        <p:txBody>
          <a:bodyPr/>
          <a:lstStyle>
            <a:lvl1pPr>
              <a:defRPr/>
            </a:lvl1pPr>
          </a:lstStyle>
          <a:p>
            <a:pPr>
              <a:defRPr/>
            </a:pPr>
            <a:fld id="{E26BAFD1-EBCD-406F-8BD0-E989BB05CD2E}"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318225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219200" y="1600201"/>
            <a:ext cx="508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502400" y="1600201"/>
            <a:ext cx="508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6"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7" name="Rectangle 11">
            <a:extLst/>
          </p:cNvPr>
          <p:cNvSpPr>
            <a:spLocks noGrp="1" noChangeArrowheads="1"/>
          </p:cNvSpPr>
          <p:nvPr>
            <p:ph type="sldNum" sz="quarter" idx="12"/>
          </p:nvPr>
        </p:nvSpPr>
        <p:spPr>
          <a:ln/>
        </p:spPr>
        <p:txBody>
          <a:bodyPr/>
          <a:lstStyle>
            <a:lvl1pPr>
              <a:defRPr/>
            </a:lvl1pPr>
          </a:lstStyle>
          <a:p>
            <a:pPr>
              <a:defRPr/>
            </a:pPr>
            <a:fld id="{9D786451-0C24-4AFC-A461-B4132E294FBE}"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422068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8"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9" name="Rectangle 11">
            <a:extLst/>
          </p:cNvPr>
          <p:cNvSpPr>
            <a:spLocks noGrp="1" noChangeArrowheads="1"/>
          </p:cNvSpPr>
          <p:nvPr>
            <p:ph type="sldNum" sz="quarter" idx="12"/>
          </p:nvPr>
        </p:nvSpPr>
        <p:spPr>
          <a:ln/>
        </p:spPr>
        <p:txBody>
          <a:bodyPr/>
          <a:lstStyle>
            <a:lvl1pPr>
              <a:defRPr/>
            </a:lvl1pPr>
          </a:lstStyle>
          <a:p>
            <a:pPr>
              <a:defRPr/>
            </a:pPr>
            <a:fld id="{A1CF406E-D102-4E37-A179-CB7F192D01F9}"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25581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4"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5" name="Rectangle 11">
            <a:extLst/>
          </p:cNvPr>
          <p:cNvSpPr>
            <a:spLocks noGrp="1" noChangeArrowheads="1"/>
          </p:cNvSpPr>
          <p:nvPr>
            <p:ph type="sldNum" sz="quarter" idx="12"/>
          </p:nvPr>
        </p:nvSpPr>
        <p:spPr>
          <a:ln/>
        </p:spPr>
        <p:txBody>
          <a:bodyPr/>
          <a:lstStyle>
            <a:lvl1pPr>
              <a:defRPr/>
            </a:lvl1pPr>
          </a:lstStyle>
          <a:p>
            <a:pPr>
              <a:defRPr/>
            </a:pPr>
            <a:fld id="{493C368C-5DE7-4C11-B55E-A3C3D4F576F2}"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122362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3"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4" name="Rectangle 11">
            <a:extLst/>
          </p:cNvPr>
          <p:cNvSpPr>
            <a:spLocks noGrp="1" noChangeArrowheads="1"/>
          </p:cNvSpPr>
          <p:nvPr>
            <p:ph type="sldNum" sz="quarter" idx="12"/>
          </p:nvPr>
        </p:nvSpPr>
        <p:spPr>
          <a:ln/>
        </p:spPr>
        <p:txBody>
          <a:bodyPr/>
          <a:lstStyle>
            <a:lvl1pPr>
              <a:defRPr/>
            </a:lvl1pPr>
          </a:lstStyle>
          <a:p>
            <a:pPr>
              <a:defRPr/>
            </a:pPr>
            <a:fld id="{C7029F84-997C-435F-9C46-76C48B79DBD6}"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23265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6"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7" name="Rectangle 11">
            <a:extLst/>
          </p:cNvPr>
          <p:cNvSpPr>
            <a:spLocks noGrp="1" noChangeArrowheads="1"/>
          </p:cNvSpPr>
          <p:nvPr>
            <p:ph type="sldNum" sz="quarter" idx="12"/>
          </p:nvPr>
        </p:nvSpPr>
        <p:spPr>
          <a:ln/>
        </p:spPr>
        <p:txBody>
          <a:bodyPr/>
          <a:lstStyle>
            <a:lvl1pPr>
              <a:defRPr/>
            </a:lvl1pPr>
          </a:lstStyle>
          <a:p>
            <a:pPr>
              <a:defRPr/>
            </a:pPr>
            <a:fld id="{992E5DFD-8C5C-4915-A09E-83E6819B262E}"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264219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9">
            <a:extLst/>
          </p:cNvPr>
          <p:cNvSpPr>
            <a:spLocks noGrp="1" noChangeArrowheads="1"/>
          </p:cNvSpPr>
          <p:nvPr>
            <p:ph type="dt" sz="half" idx="10"/>
          </p:nvPr>
        </p:nvSpPr>
        <p:spPr>
          <a:ln/>
        </p:spPr>
        <p:txBody>
          <a:bodyPr/>
          <a:lstStyle>
            <a:lvl1pPr>
              <a:defRPr/>
            </a:lvl1pPr>
          </a:lstStyle>
          <a:p>
            <a:pPr>
              <a:defRPr/>
            </a:pPr>
            <a:endParaRPr lang="it-IT">
              <a:solidFill>
                <a:prstClr val="black"/>
              </a:solidFill>
            </a:endParaRPr>
          </a:p>
        </p:txBody>
      </p:sp>
      <p:sp>
        <p:nvSpPr>
          <p:cNvPr id="6" name="Rectangle 10">
            <a:extLst/>
          </p:cNvPr>
          <p:cNvSpPr>
            <a:spLocks noGrp="1" noChangeArrowheads="1"/>
          </p:cNvSpPr>
          <p:nvPr>
            <p:ph type="ftr" sz="quarter" idx="11"/>
          </p:nvPr>
        </p:nvSpPr>
        <p:spPr>
          <a:ln/>
        </p:spPr>
        <p:txBody>
          <a:bodyPr/>
          <a:lstStyle>
            <a:lvl1pPr>
              <a:defRPr/>
            </a:lvl1pPr>
          </a:lstStyle>
          <a:p>
            <a:pPr>
              <a:defRPr/>
            </a:pPr>
            <a:endParaRPr lang="it-IT">
              <a:solidFill>
                <a:prstClr val="black"/>
              </a:solidFill>
            </a:endParaRPr>
          </a:p>
        </p:txBody>
      </p:sp>
      <p:sp>
        <p:nvSpPr>
          <p:cNvPr id="7" name="Rectangle 11">
            <a:extLst/>
          </p:cNvPr>
          <p:cNvSpPr>
            <a:spLocks noGrp="1" noChangeArrowheads="1"/>
          </p:cNvSpPr>
          <p:nvPr>
            <p:ph type="sldNum" sz="quarter" idx="12"/>
          </p:nvPr>
        </p:nvSpPr>
        <p:spPr>
          <a:ln/>
        </p:spPr>
        <p:txBody>
          <a:bodyPr/>
          <a:lstStyle>
            <a:lvl1pPr>
              <a:defRPr/>
            </a:lvl1pPr>
          </a:lstStyle>
          <a:p>
            <a:pPr>
              <a:defRPr/>
            </a:pPr>
            <a:fld id="{21057FD2-4A60-4E25-A75C-1B442E44B6F4}" type="slidenum">
              <a:rPr lang="it-IT" altLang="it-IT">
                <a:solidFill>
                  <a:prstClr val="black"/>
                </a:solidFill>
              </a:rPr>
              <a:pPr>
                <a:defRPr/>
              </a:pPr>
              <a:t>‹N›</a:t>
            </a:fld>
            <a:endParaRPr lang="it-IT" altLang="it-IT">
              <a:solidFill>
                <a:prstClr val="black"/>
              </a:solidFill>
            </a:endParaRPr>
          </a:p>
        </p:txBody>
      </p:sp>
    </p:spTree>
    <p:extLst>
      <p:ext uri="{BB962C8B-B14F-4D97-AF65-F5344CB8AC3E}">
        <p14:creationId xmlns:p14="http://schemas.microsoft.com/office/powerpoint/2010/main" val="76429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1582400" cy="4876800"/>
            <a:chOff x="0" y="0"/>
            <a:chExt cx="5472" cy="3072"/>
          </a:xfrm>
        </p:grpSpPr>
        <p:sp>
          <p:nvSpPr>
            <p:cNvPr id="1033" name="Rectangle 3">
              <a:extLst/>
            </p:cNvPr>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grpSp>
          <p:nvGrpSpPr>
            <p:cNvPr id="1034" name="Group 4"/>
            <p:cNvGrpSpPr>
              <a:grpSpLocks/>
            </p:cNvGrpSpPr>
            <p:nvPr/>
          </p:nvGrpSpPr>
          <p:grpSpPr bwMode="auto">
            <a:xfrm>
              <a:off x="240" y="893"/>
              <a:ext cx="5232" cy="115"/>
              <a:chOff x="240" y="893"/>
              <a:chExt cx="5232" cy="115"/>
            </a:xfrm>
          </p:grpSpPr>
          <p:sp>
            <p:nvSpPr>
              <p:cNvPr id="1035" name="Rectangle 5">
                <a:extLst/>
              </p:cNvPr>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1036" name="Line 6">
                <a:extLst/>
              </p:cNvPr>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grpSp>
      </p:grpSp>
      <p:sp>
        <p:nvSpPr>
          <p:cNvPr id="1027" name="Rectangle 7">
            <a:extLst/>
          </p:cNvPr>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8" name="Rectangle 8">
            <a:extLst/>
          </p:cNvPr>
          <p:cNvSpPr>
            <a:spLocks noGrp="1" noChangeArrowheads="1"/>
          </p:cNvSpPr>
          <p:nvPr>
            <p:ph type="body" idx="1"/>
          </p:nvPr>
        </p:nvSpPr>
        <p:spPr bwMode="auto">
          <a:xfrm>
            <a:off x="1219200" y="1600201"/>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129" name="Rectangle 9">
            <a:extLst/>
          </p:cNvPr>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mn-ea"/>
                <a:cs typeface="+mn-cs"/>
              </a:defRPr>
            </a:lvl1pPr>
          </a:lstStyle>
          <a:p>
            <a:pPr fontAlgn="base">
              <a:spcBef>
                <a:spcPct val="0"/>
              </a:spcBef>
              <a:spcAft>
                <a:spcPct val="0"/>
              </a:spcAft>
              <a:defRPr/>
            </a:pPr>
            <a:endParaRPr lang="it-IT">
              <a:solidFill>
                <a:prstClr val="black"/>
              </a:solidFill>
            </a:endParaRPr>
          </a:p>
        </p:txBody>
      </p:sp>
      <p:sp>
        <p:nvSpPr>
          <p:cNvPr id="5130" name="Rectangle 10">
            <a:extLst/>
          </p:cNvPr>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ea typeface="+mn-ea"/>
                <a:cs typeface="+mn-cs"/>
              </a:defRPr>
            </a:lvl1pPr>
          </a:lstStyle>
          <a:p>
            <a:pPr fontAlgn="base">
              <a:spcBef>
                <a:spcPct val="0"/>
              </a:spcBef>
              <a:spcAft>
                <a:spcPct val="0"/>
              </a:spcAft>
              <a:defRPr/>
            </a:pPr>
            <a:endParaRPr lang="it-IT">
              <a:solidFill>
                <a:prstClr val="black"/>
              </a:solidFill>
            </a:endParaRPr>
          </a:p>
        </p:txBody>
      </p:sp>
      <p:sp>
        <p:nvSpPr>
          <p:cNvPr id="5131" name="Rectangle 11">
            <a:extLst/>
          </p:cNvPr>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fontAlgn="base">
              <a:spcBef>
                <a:spcPct val="0"/>
              </a:spcBef>
              <a:spcAft>
                <a:spcPct val="0"/>
              </a:spcAft>
              <a:defRPr/>
            </a:pPr>
            <a:fld id="{8CE642AF-29BF-484A-B6EC-55F15B52E3FC}" type="slidenum">
              <a:rPr lang="it-IT" altLang="it-IT">
                <a:solidFill>
                  <a:prstClr val="black"/>
                </a:solidFill>
                <a:latin typeface="Arial" panose="020B0604020202020204" pitchFamily="34" charset="0"/>
                <a:ea typeface="MS PGothic" panose="020B0600070205080204" pitchFamily="34" charset="-128"/>
              </a:rPr>
              <a:pPr fontAlgn="base">
                <a:spcBef>
                  <a:spcPct val="0"/>
                </a:spcBef>
                <a:spcAft>
                  <a:spcPct val="0"/>
                </a:spcAft>
                <a:defRPr/>
              </a:pPr>
              <a:t>‹N›</a:t>
            </a:fld>
            <a:endParaRPr lang="it-IT" altLang="it-IT">
              <a:solidFill>
                <a:prstClr val="black"/>
              </a:solidFill>
              <a:latin typeface="Arial" panose="020B0604020202020204" pitchFamily="34" charset="0"/>
              <a:ea typeface="MS PGothic" panose="020B0600070205080204" pitchFamily="34" charset="-128"/>
            </a:endParaRPr>
          </a:p>
        </p:txBody>
      </p:sp>
      <p:sp>
        <p:nvSpPr>
          <p:cNvPr id="1032" name="Line 12">
            <a:extLst/>
          </p:cNvPr>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spTree>
    <p:extLst>
      <p:ext uri="{BB962C8B-B14F-4D97-AF65-F5344CB8AC3E}">
        <p14:creationId xmlns:p14="http://schemas.microsoft.com/office/powerpoint/2010/main" val="76966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0" fontAlgn="base" hangingPunct="0">
        <a:spcBef>
          <a:spcPct val="0"/>
        </a:spcBef>
        <a:spcAft>
          <a:spcPct val="0"/>
        </a:spcAft>
        <a:defRPr sz="4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2pPr>
      <a:lvl3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3pPr>
      <a:lvl4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4pPr>
      <a:lvl5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1582400" cy="4876800"/>
            <a:chOff x="0" y="0"/>
            <a:chExt cx="5472" cy="3072"/>
          </a:xfrm>
        </p:grpSpPr>
        <p:sp>
          <p:nvSpPr>
            <p:cNvPr id="1033" name="Rectangle 3">
              <a:extLst/>
            </p:cNvPr>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grpSp>
          <p:nvGrpSpPr>
            <p:cNvPr id="1034" name="Group 4"/>
            <p:cNvGrpSpPr>
              <a:grpSpLocks/>
            </p:cNvGrpSpPr>
            <p:nvPr/>
          </p:nvGrpSpPr>
          <p:grpSpPr bwMode="auto">
            <a:xfrm>
              <a:off x="240" y="893"/>
              <a:ext cx="5232" cy="115"/>
              <a:chOff x="240" y="893"/>
              <a:chExt cx="5232" cy="115"/>
            </a:xfrm>
          </p:grpSpPr>
          <p:sp>
            <p:nvSpPr>
              <p:cNvPr id="1035" name="Rectangle 5">
                <a:extLst/>
              </p:cNvPr>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it-IT" altLang="it-IT" sz="2400">
                  <a:solidFill>
                    <a:prstClr val="black"/>
                  </a:solidFill>
                  <a:latin typeface="Times New Roman" pitchFamily="18" charset="0"/>
                  <a:ea typeface="MS PGothic" panose="020B0600070205080204" pitchFamily="34" charset="-128"/>
                </a:endParaRPr>
              </a:p>
            </p:txBody>
          </p:sp>
          <p:sp>
            <p:nvSpPr>
              <p:cNvPr id="1036" name="Line 6">
                <a:extLst/>
              </p:cNvPr>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grpSp>
      </p:grpSp>
      <p:sp>
        <p:nvSpPr>
          <p:cNvPr id="1027" name="Rectangle 7">
            <a:extLst/>
          </p:cNvPr>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8" name="Rectangle 8">
            <a:extLst/>
          </p:cNvPr>
          <p:cNvSpPr>
            <a:spLocks noGrp="1" noChangeArrowheads="1"/>
          </p:cNvSpPr>
          <p:nvPr>
            <p:ph type="body" idx="1"/>
          </p:nvPr>
        </p:nvSpPr>
        <p:spPr bwMode="auto">
          <a:xfrm>
            <a:off x="1219200" y="1600201"/>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129" name="Rectangle 9">
            <a:extLst/>
          </p:cNvPr>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mn-ea"/>
                <a:cs typeface="+mn-cs"/>
              </a:defRPr>
            </a:lvl1pPr>
          </a:lstStyle>
          <a:p>
            <a:pPr fontAlgn="base">
              <a:spcBef>
                <a:spcPct val="0"/>
              </a:spcBef>
              <a:spcAft>
                <a:spcPct val="0"/>
              </a:spcAft>
              <a:defRPr/>
            </a:pPr>
            <a:endParaRPr lang="it-IT">
              <a:solidFill>
                <a:prstClr val="black"/>
              </a:solidFill>
            </a:endParaRPr>
          </a:p>
        </p:txBody>
      </p:sp>
      <p:sp>
        <p:nvSpPr>
          <p:cNvPr id="5130" name="Rectangle 10">
            <a:extLst/>
          </p:cNvPr>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ea typeface="+mn-ea"/>
                <a:cs typeface="+mn-cs"/>
              </a:defRPr>
            </a:lvl1pPr>
          </a:lstStyle>
          <a:p>
            <a:pPr fontAlgn="base">
              <a:spcBef>
                <a:spcPct val="0"/>
              </a:spcBef>
              <a:spcAft>
                <a:spcPct val="0"/>
              </a:spcAft>
              <a:defRPr/>
            </a:pPr>
            <a:endParaRPr lang="it-IT">
              <a:solidFill>
                <a:prstClr val="black"/>
              </a:solidFill>
            </a:endParaRPr>
          </a:p>
        </p:txBody>
      </p:sp>
      <p:sp>
        <p:nvSpPr>
          <p:cNvPr id="5131" name="Rectangle 11">
            <a:extLst/>
          </p:cNvPr>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fontAlgn="base">
              <a:spcBef>
                <a:spcPct val="0"/>
              </a:spcBef>
              <a:spcAft>
                <a:spcPct val="0"/>
              </a:spcAft>
              <a:defRPr/>
            </a:pPr>
            <a:fld id="{8CE642AF-29BF-484A-B6EC-55F15B52E3FC}" type="slidenum">
              <a:rPr lang="it-IT" altLang="it-IT">
                <a:solidFill>
                  <a:prstClr val="black"/>
                </a:solidFill>
                <a:latin typeface="Arial" panose="020B0604020202020204" pitchFamily="34" charset="0"/>
                <a:ea typeface="MS PGothic" panose="020B0600070205080204" pitchFamily="34" charset="-128"/>
              </a:rPr>
              <a:pPr fontAlgn="base">
                <a:spcBef>
                  <a:spcPct val="0"/>
                </a:spcBef>
                <a:spcAft>
                  <a:spcPct val="0"/>
                </a:spcAft>
                <a:defRPr/>
              </a:pPr>
              <a:t>‹N›</a:t>
            </a:fld>
            <a:endParaRPr lang="it-IT" altLang="it-IT">
              <a:solidFill>
                <a:prstClr val="black"/>
              </a:solidFill>
              <a:latin typeface="Arial" panose="020B0604020202020204" pitchFamily="34" charset="0"/>
              <a:ea typeface="MS PGothic" panose="020B0600070205080204" pitchFamily="34" charset="-128"/>
            </a:endParaRPr>
          </a:p>
        </p:txBody>
      </p:sp>
      <p:sp>
        <p:nvSpPr>
          <p:cNvPr id="1032" name="Line 12">
            <a:extLst/>
          </p:cNvPr>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it-IT" sz="1800">
              <a:solidFill>
                <a:prstClr val="black"/>
              </a:solidFill>
              <a:latin typeface="Arial" charset="0"/>
              <a:ea typeface="ＭＳ Ｐゴシック" charset="0"/>
            </a:endParaRPr>
          </a:p>
        </p:txBody>
      </p:sp>
    </p:spTree>
    <p:extLst>
      <p:ext uri="{BB962C8B-B14F-4D97-AF65-F5344CB8AC3E}">
        <p14:creationId xmlns:p14="http://schemas.microsoft.com/office/powerpoint/2010/main" val="255158404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rtl="0" eaLnBrk="0" fontAlgn="base" hangingPunct="0">
        <a:spcBef>
          <a:spcPct val="0"/>
        </a:spcBef>
        <a:spcAft>
          <a:spcPct val="0"/>
        </a:spcAft>
        <a:defRPr sz="4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2pPr>
      <a:lvl3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3pPr>
      <a:lvl4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4pPr>
      <a:lvl5pPr algn="l" rtl="0" eaLnBrk="0" fontAlgn="base" hangingPunct="0">
        <a:spcBef>
          <a:spcPct val="0"/>
        </a:spcBef>
        <a:spcAft>
          <a:spcPct val="0"/>
        </a:spcAft>
        <a:defRPr sz="4200">
          <a:solidFill>
            <a:schemeClr val="tx2"/>
          </a:solidFill>
          <a:latin typeface="Calibri" pitchFamily="34" charset="0"/>
          <a:ea typeface="MS PGothic" pitchFamily="34" charset="-128"/>
          <a:cs typeface="ＭＳ Ｐゴシック"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p:cNvPr>
          <p:cNvSpPr>
            <a:spLocks noGrp="1" noChangeArrowheads="1"/>
          </p:cNvSpPr>
          <p:nvPr>
            <p:ph type="ctrTitle"/>
          </p:nvPr>
        </p:nvSpPr>
        <p:spPr>
          <a:xfrm>
            <a:off x="3216276" y="765176"/>
            <a:ext cx="6994525" cy="2587625"/>
          </a:xfrm>
        </p:spPr>
        <p:txBody>
          <a:bodyPr/>
          <a:lstStyle/>
          <a:p>
            <a:pPr lvl="1" algn="ctr" eaLnBrk="1" hangingPunct="1">
              <a:defRPr/>
            </a:pPr>
            <a:r>
              <a:rPr lang="it-IT" sz="3200" b="1" dirty="0">
                <a:solidFill>
                  <a:schemeClr val="accent1"/>
                </a:solidFill>
                <a:effectLst>
                  <a:outerShdw blurRad="38100" dist="38100" dir="2700000" algn="tl">
                    <a:srgbClr val="000000">
                      <a:alpha val="43137"/>
                    </a:srgbClr>
                  </a:outerShdw>
                </a:effectLst>
                <a:ea typeface="ＭＳ Ｐゴシック" panose="020B0600070205080204" pitchFamily="34" charset="-128"/>
              </a:rPr>
              <a:t>Provvedimenti e licenziamenti disciplinari</a:t>
            </a:r>
            <a:endParaRPr lang="it-IT" sz="3200" b="1" dirty="0">
              <a:solidFill>
                <a:schemeClr val="accent1"/>
              </a:solidFill>
              <a:effectLst>
                <a:outerShdw blurRad="38100" dist="38100" dir="2700000" algn="tl">
                  <a:srgbClr val="000000">
                    <a:alpha val="43137"/>
                  </a:srgbClr>
                </a:outerShdw>
              </a:effectLst>
              <a:cs typeface="Arial" panose="020B0604020202020204" pitchFamily="34" charset="0"/>
            </a:endParaRPr>
          </a:p>
        </p:txBody>
      </p:sp>
      <p:sp>
        <p:nvSpPr>
          <p:cNvPr id="3075" name="Rectangle 3">
            <a:extLst/>
          </p:cNvPr>
          <p:cNvSpPr>
            <a:spLocks noGrp="1" noChangeArrowheads="1"/>
          </p:cNvSpPr>
          <p:nvPr>
            <p:ph type="subTitle" idx="1"/>
          </p:nvPr>
        </p:nvSpPr>
        <p:spPr>
          <a:xfrm>
            <a:off x="2608263" y="3644901"/>
            <a:ext cx="7632700" cy="2016125"/>
          </a:xfrm>
        </p:spPr>
        <p:txBody>
          <a:bodyPr/>
          <a:lstStyle/>
          <a:p>
            <a:pPr eaLnBrk="1" hangingPunct="1">
              <a:buFont typeface="Wingdings" charset="0"/>
              <a:buNone/>
              <a:defRPr/>
            </a:pPr>
            <a:r>
              <a:rPr lang="it-IT" sz="2300" i="1" dirty="0">
                <a:ea typeface="ＭＳ Ｐゴシック" charset="0"/>
                <a:cs typeface="+mn-cs"/>
              </a:rPr>
              <a:t>Avv. Evangelista Basile</a:t>
            </a:r>
          </a:p>
          <a:p>
            <a:pPr eaLnBrk="1" hangingPunct="1">
              <a:buFont typeface="Wingdings" charset="0"/>
              <a:buNone/>
              <a:defRPr/>
            </a:pPr>
            <a:r>
              <a:rPr lang="it-IT" sz="2300" i="1" dirty="0">
                <a:ea typeface="ＭＳ Ｐゴシック" charset="0"/>
                <a:cs typeface="+mn-cs"/>
              </a:rPr>
              <a:t>Studio legale Ichino - Brugnatelli e Associati</a:t>
            </a:r>
          </a:p>
        </p:txBody>
      </p:sp>
      <p:sp>
        <p:nvSpPr>
          <p:cNvPr id="45060" name="Segnaposto piè di pagina 5"/>
          <p:cNvSpPr txBox="1">
            <a:spLocks noGrp="1"/>
          </p:cNvSpPr>
          <p:nvPr/>
        </p:nvSpPr>
        <p:spPr bwMode="auto">
          <a:xfrm>
            <a:off x="1722438" y="61658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fontAlgn="base">
              <a:spcBef>
                <a:spcPct val="0"/>
              </a:spcBef>
              <a:spcAft>
                <a:spcPct val="0"/>
              </a:spcAft>
              <a:buClrTx/>
              <a:buSzTx/>
              <a:buFontTx/>
              <a:buNone/>
            </a:pPr>
            <a:endParaRPr lang="it-IT" altLang="it-IT" sz="1000">
              <a:solidFill>
                <a:srgbClr val="4D2417"/>
              </a:solidFill>
              <a:latin typeface="Arial" panose="020B0604020202020204" pitchFamily="34" charset="0"/>
            </a:endParaRPr>
          </a:p>
        </p:txBody>
      </p:sp>
      <p:pic>
        <p:nvPicPr>
          <p:cNvPr id="45061" name="Immagin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5501" y="404814"/>
            <a:ext cx="3382963"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Segnaposto piè di pagina 5"/>
          <p:cNvSpPr txBox="1">
            <a:spLocks noGrp="1"/>
          </p:cNvSpPr>
          <p:nvPr/>
        </p:nvSpPr>
        <p:spPr bwMode="auto">
          <a:xfrm>
            <a:off x="7464425" y="6021389"/>
            <a:ext cx="2895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0" fontAlgn="base" hangingPunct="0">
              <a:spcBef>
                <a:spcPct val="0"/>
              </a:spcBef>
              <a:spcAft>
                <a:spcPct val="0"/>
              </a:spcAft>
              <a:buClr>
                <a:srgbClr val="B26B02"/>
              </a:buClr>
              <a:buFont typeface="Wingdings" panose="05000000000000000000" pitchFamily="2" charset="2"/>
              <a:buNone/>
            </a:pPr>
            <a:r>
              <a:rPr lang="it-IT" altLang="it-IT" sz="1100" b="1" i="1">
                <a:solidFill>
                  <a:srgbClr val="F07F09"/>
                </a:solidFill>
              </a:rPr>
              <a:t>Via Mascheroni, 31 - 20145 Milano</a:t>
            </a:r>
            <a:br>
              <a:rPr lang="it-IT" altLang="it-IT" sz="1100" b="1" i="1">
                <a:solidFill>
                  <a:srgbClr val="F07F09"/>
                </a:solidFill>
              </a:rPr>
            </a:br>
            <a:r>
              <a:rPr lang="it-IT" altLang="it-IT" sz="1100" b="1" i="1">
                <a:solidFill>
                  <a:srgbClr val="F07F09"/>
                </a:solidFill>
              </a:rPr>
              <a:t>tel. 02.48193249  -  fax 02.48100102</a:t>
            </a:r>
            <a:br>
              <a:rPr lang="it-IT" altLang="it-IT" sz="1100" b="1" i="1">
                <a:solidFill>
                  <a:srgbClr val="F07F09"/>
                </a:solidFill>
              </a:rPr>
            </a:br>
            <a:r>
              <a:rPr lang="it-IT" altLang="it-IT" sz="1100" b="1" i="1">
                <a:solidFill>
                  <a:srgbClr val="F07F09"/>
                </a:solidFill>
              </a:rPr>
              <a:t>www.ichinobrugnatelli.it</a:t>
            </a:r>
          </a:p>
        </p:txBody>
      </p:sp>
      <p:pic>
        <p:nvPicPr>
          <p:cNvPr id="45063" name="Picture 1"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2439" y="6126164"/>
            <a:ext cx="8858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613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69636" name="Text Box 23"/>
          <p:cNvSpPr txBox="1">
            <a:spLocks noChangeArrowheads="1"/>
          </p:cNvSpPr>
          <p:nvPr/>
        </p:nvSpPr>
        <p:spPr bwMode="auto">
          <a:xfrm>
            <a:off x="2286000" y="893764"/>
            <a:ext cx="78486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sz="3000" b="1" dirty="0">
                <a:solidFill>
                  <a:schemeClr val="accent1"/>
                </a:solidFill>
                <a:cs typeface="Arial" panose="020B0604020202020204" pitchFamily="34" charset="0"/>
              </a:rPr>
              <a:t>Le giustificazioni</a:t>
            </a:r>
          </a:p>
        </p:txBody>
      </p:sp>
      <p:sp>
        <p:nvSpPr>
          <p:cNvPr id="2" name="CasellaDiTesto 1"/>
          <p:cNvSpPr txBox="1"/>
          <p:nvPr/>
        </p:nvSpPr>
        <p:spPr>
          <a:xfrm>
            <a:off x="1907628" y="2697548"/>
            <a:ext cx="1844565" cy="461665"/>
          </a:xfrm>
          <a:prstGeom prst="rect">
            <a:avLst/>
          </a:prstGeom>
          <a:noFill/>
        </p:spPr>
        <p:txBody>
          <a:bodyPr wrap="square" rtlCol="0">
            <a:spAutoFit/>
          </a:bodyPr>
          <a:lstStyle/>
          <a:p>
            <a:r>
              <a:rPr lang="it-IT" sz="2400" b="1" u="sng" dirty="0"/>
              <a:t>- Termine</a:t>
            </a:r>
          </a:p>
        </p:txBody>
      </p:sp>
      <p:sp>
        <p:nvSpPr>
          <p:cNvPr id="7" name="CasellaDiTesto 6"/>
          <p:cNvSpPr txBox="1"/>
          <p:nvPr/>
        </p:nvSpPr>
        <p:spPr>
          <a:xfrm>
            <a:off x="1907628" y="3346837"/>
            <a:ext cx="3279228" cy="461665"/>
          </a:xfrm>
          <a:prstGeom prst="rect">
            <a:avLst/>
          </a:prstGeom>
          <a:noFill/>
        </p:spPr>
        <p:txBody>
          <a:bodyPr wrap="square" rtlCol="0">
            <a:spAutoFit/>
          </a:bodyPr>
          <a:lstStyle/>
          <a:p>
            <a:r>
              <a:rPr lang="it-IT" sz="2400" b="1" u="sng" dirty="0"/>
              <a:t>- Forma</a:t>
            </a:r>
          </a:p>
        </p:txBody>
      </p:sp>
      <p:sp>
        <p:nvSpPr>
          <p:cNvPr id="8" name="CasellaDiTesto 7"/>
          <p:cNvSpPr txBox="1"/>
          <p:nvPr/>
        </p:nvSpPr>
        <p:spPr>
          <a:xfrm>
            <a:off x="1907628" y="4026285"/>
            <a:ext cx="3279228" cy="461665"/>
          </a:xfrm>
          <a:prstGeom prst="rect">
            <a:avLst/>
          </a:prstGeom>
          <a:noFill/>
        </p:spPr>
        <p:txBody>
          <a:bodyPr wrap="square" rtlCol="0">
            <a:spAutoFit/>
          </a:bodyPr>
          <a:lstStyle/>
          <a:p>
            <a:r>
              <a:rPr lang="it-IT" sz="2400" b="1" u="sng" dirty="0"/>
              <a:t>- Contenuto</a:t>
            </a:r>
          </a:p>
        </p:txBody>
      </p:sp>
      <p:sp>
        <p:nvSpPr>
          <p:cNvPr id="9" name="CasellaDiTesto 8"/>
          <p:cNvSpPr txBox="1"/>
          <p:nvPr/>
        </p:nvSpPr>
        <p:spPr>
          <a:xfrm>
            <a:off x="4046484" y="2697548"/>
            <a:ext cx="1408386" cy="461665"/>
          </a:xfrm>
          <a:prstGeom prst="rect">
            <a:avLst/>
          </a:prstGeom>
          <a:noFill/>
        </p:spPr>
        <p:txBody>
          <a:bodyPr wrap="square" rtlCol="0">
            <a:spAutoFit/>
          </a:bodyPr>
          <a:lstStyle/>
          <a:p>
            <a:r>
              <a:rPr lang="it-IT" sz="2400" dirty="0"/>
              <a:t>5 giorni</a:t>
            </a:r>
          </a:p>
        </p:txBody>
      </p:sp>
      <p:sp>
        <p:nvSpPr>
          <p:cNvPr id="10" name="CasellaDiTesto 9"/>
          <p:cNvSpPr txBox="1"/>
          <p:nvPr/>
        </p:nvSpPr>
        <p:spPr>
          <a:xfrm>
            <a:off x="4046484" y="3326111"/>
            <a:ext cx="2307020" cy="461665"/>
          </a:xfrm>
          <a:prstGeom prst="rect">
            <a:avLst/>
          </a:prstGeom>
          <a:noFill/>
        </p:spPr>
        <p:txBody>
          <a:bodyPr wrap="square" rtlCol="0">
            <a:spAutoFit/>
          </a:bodyPr>
          <a:lstStyle/>
          <a:p>
            <a:r>
              <a:rPr lang="it-IT" sz="2400" dirty="0"/>
              <a:t>Scritta e/o Orale</a:t>
            </a:r>
          </a:p>
        </p:txBody>
      </p:sp>
      <p:sp>
        <p:nvSpPr>
          <p:cNvPr id="11" name="CasellaDiTesto 10"/>
          <p:cNvSpPr txBox="1"/>
          <p:nvPr/>
        </p:nvSpPr>
        <p:spPr>
          <a:xfrm>
            <a:off x="4046482" y="4022592"/>
            <a:ext cx="3457904" cy="461665"/>
          </a:xfrm>
          <a:prstGeom prst="rect">
            <a:avLst/>
          </a:prstGeom>
          <a:noFill/>
        </p:spPr>
        <p:txBody>
          <a:bodyPr wrap="square" rtlCol="0">
            <a:spAutoFit/>
          </a:bodyPr>
          <a:lstStyle/>
          <a:p>
            <a:r>
              <a:rPr lang="it-IT" sz="2400" dirty="0"/>
              <a:t>Visione documentazione</a:t>
            </a:r>
          </a:p>
        </p:txBody>
      </p:sp>
      <p:sp>
        <p:nvSpPr>
          <p:cNvPr id="3" name="Parentesi graffa chiusa 2"/>
          <p:cNvSpPr/>
          <p:nvPr/>
        </p:nvSpPr>
        <p:spPr>
          <a:xfrm>
            <a:off x="7451836" y="2652659"/>
            <a:ext cx="283779" cy="11351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 name="CasellaDiTesto 3"/>
          <p:cNvSpPr txBox="1"/>
          <p:nvPr/>
        </p:nvSpPr>
        <p:spPr>
          <a:xfrm>
            <a:off x="8103476" y="2171949"/>
            <a:ext cx="3294993" cy="2308324"/>
          </a:xfrm>
          <a:prstGeom prst="rect">
            <a:avLst/>
          </a:prstGeom>
          <a:noFill/>
        </p:spPr>
        <p:txBody>
          <a:bodyPr wrap="square" rtlCol="0">
            <a:spAutoFit/>
          </a:bodyPr>
          <a:lstStyle/>
          <a:p>
            <a:pPr algn="just"/>
            <a:r>
              <a:rPr lang="it-IT" dirty="0">
                <a:effectLst/>
              </a:rPr>
              <a:t>N.B. </a:t>
            </a:r>
            <a:r>
              <a:rPr lang="it-IT" dirty="0" err="1">
                <a:effectLst/>
              </a:rPr>
              <a:t>Cass</a:t>
            </a:r>
            <a:r>
              <a:rPr lang="it-IT" dirty="0">
                <a:effectLst/>
              </a:rPr>
              <a:t>. n. 32607/2018: non sono tardive le giustificazioni ricevute dal datore di lavoro oltre il termine di cinque giorni assegnato dallo statuto dei lavoratori, laddove il lavoratore le abbia spedite per raccomandata entro tale termine</a:t>
            </a:r>
            <a:endParaRPr lang="it-IT" dirty="0"/>
          </a:p>
        </p:txBody>
      </p:sp>
    </p:spTree>
    <p:extLst>
      <p:ext uri="{BB962C8B-B14F-4D97-AF65-F5344CB8AC3E}">
        <p14:creationId xmlns:p14="http://schemas.microsoft.com/office/powerpoint/2010/main" val="320900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84995" name="Text Box 7">
            <a:extLst/>
          </p:cNvPr>
          <p:cNvSpPr txBox="1">
            <a:spLocks noChangeArrowheads="1"/>
          </p:cNvSpPr>
          <p:nvPr/>
        </p:nvSpPr>
        <p:spPr bwMode="auto">
          <a:xfrm>
            <a:off x="6716112" y="3037824"/>
            <a:ext cx="4288220" cy="1592317"/>
          </a:xfrm>
          <a:prstGeom prst="rect">
            <a:avLst/>
          </a:prstGeom>
          <a:solidFill>
            <a:schemeClr val="bg1"/>
          </a:solidFill>
          <a:ln w="9525">
            <a:solidFill>
              <a:schemeClr val="bg1"/>
            </a:solidFill>
            <a:miter lim="800000"/>
            <a:headEnd/>
            <a:tailEnd/>
          </a:ln>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ClrTx/>
              <a:buSzTx/>
              <a:buNone/>
              <a:defRPr/>
            </a:pPr>
            <a:r>
              <a:rPr lang="it-IT" altLang="it-IT" sz="2400" dirty="0">
                <a:solidFill>
                  <a:schemeClr val="tx2"/>
                </a:solidFill>
                <a:cs typeface="Arial" panose="020B0604020202020204" pitchFamily="34" charset="0"/>
              </a:rPr>
              <a:t>-    richiamo verbale</a:t>
            </a:r>
          </a:p>
          <a:p>
            <a:pPr marL="342900" indent="-342900" algn="just">
              <a:spcBef>
                <a:spcPct val="0"/>
              </a:spcBef>
              <a:buClrTx/>
              <a:buSzTx/>
              <a:buFontTx/>
              <a:buChar char="-"/>
              <a:defRPr/>
            </a:pPr>
            <a:r>
              <a:rPr lang="it-IT" altLang="it-IT" sz="2400" dirty="0">
                <a:solidFill>
                  <a:schemeClr val="tx2"/>
                </a:solidFill>
                <a:cs typeface="Arial" panose="020B0604020202020204" pitchFamily="34" charset="0"/>
              </a:rPr>
              <a:t>ammonizione scritta</a:t>
            </a:r>
          </a:p>
          <a:p>
            <a:pPr marL="342900" indent="-342900" algn="just">
              <a:spcBef>
                <a:spcPct val="0"/>
              </a:spcBef>
              <a:buClrTx/>
              <a:buSzTx/>
              <a:buFontTx/>
              <a:buChar char="-"/>
              <a:defRPr/>
            </a:pPr>
            <a:r>
              <a:rPr lang="it-IT" altLang="it-IT" sz="2400" dirty="0">
                <a:solidFill>
                  <a:schemeClr val="tx2"/>
                </a:solidFill>
                <a:cs typeface="Arial" panose="020B0604020202020204" pitchFamily="34" charset="0"/>
              </a:rPr>
              <a:t>multa (</a:t>
            </a:r>
            <a:r>
              <a:rPr lang="it-IT" altLang="it-IT" sz="2400" dirty="0" err="1">
                <a:solidFill>
                  <a:schemeClr val="tx2"/>
                </a:solidFill>
                <a:cs typeface="Arial" panose="020B0604020202020204" pitchFamily="34" charset="0"/>
              </a:rPr>
              <a:t>max</a:t>
            </a:r>
            <a:r>
              <a:rPr lang="it-IT" altLang="it-IT" sz="2400" dirty="0">
                <a:solidFill>
                  <a:schemeClr val="tx2"/>
                </a:solidFill>
                <a:cs typeface="Arial" panose="020B0604020202020204" pitchFamily="34" charset="0"/>
              </a:rPr>
              <a:t> 4 ore)</a:t>
            </a:r>
          </a:p>
          <a:p>
            <a:pPr marL="342900" indent="-342900" algn="just">
              <a:spcBef>
                <a:spcPct val="0"/>
              </a:spcBef>
              <a:buClrTx/>
              <a:buSzTx/>
              <a:buFontTx/>
              <a:buChar char="-"/>
              <a:defRPr/>
            </a:pPr>
            <a:r>
              <a:rPr lang="it-IT" altLang="it-IT" sz="2400" dirty="0">
                <a:solidFill>
                  <a:schemeClr val="tx2"/>
                </a:solidFill>
                <a:cs typeface="Arial" panose="020B0604020202020204" pitchFamily="34" charset="0"/>
              </a:rPr>
              <a:t>sospensione (</a:t>
            </a:r>
            <a:r>
              <a:rPr lang="it-IT" altLang="it-IT" sz="2400" dirty="0" err="1">
                <a:solidFill>
                  <a:schemeClr val="tx2"/>
                </a:solidFill>
                <a:cs typeface="Arial" panose="020B0604020202020204" pitchFamily="34" charset="0"/>
              </a:rPr>
              <a:t>max</a:t>
            </a:r>
            <a:r>
              <a:rPr lang="it-IT" altLang="it-IT" sz="2400" dirty="0">
                <a:solidFill>
                  <a:schemeClr val="tx2"/>
                </a:solidFill>
                <a:cs typeface="Arial" panose="020B0604020202020204" pitchFamily="34" charset="0"/>
              </a:rPr>
              <a:t> 10 giorni)</a:t>
            </a:r>
          </a:p>
          <a:p>
            <a:pPr algn="just" eaLnBrk="1" hangingPunct="1">
              <a:spcBef>
                <a:spcPct val="0"/>
              </a:spcBef>
              <a:buClrTx/>
              <a:buSzTx/>
              <a:buFontTx/>
              <a:buNone/>
              <a:defRPr/>
            </a:pPr>
            <a:endParaRPr lang="it-IT" altLang="it-IT" sz="2400" dirty="0">
              <a:cs typeface="Arial" panose="020B0604020202020204" pitchFamily="34" charset="0"/>
            </a:endParaRPr>
          </a:p>
          <a:p>
            <a:pPr marL="342900" indent="-342900" algn="just">
              <a:spcBef>
                <a:spcPct val="0"/>
              </a:spcBef>
              <a:buClrTx/>
              <a:buSzTx/>
              <a:buFontTx/>
              <a:buChar char="-"/>
              <a:defRPr/>
            </a:pPr>
            <a:endParaRPr lang="it-IT" altLang="it-IT" sz="2400" dirty="0">
              <a:solidFill>
                <a:schemeClr val="tx2"/>
              </a:solidFill>
              <a:cs typeface="Arial" panose="020B0604020202020204" pitchFamily="34" charset="0"/>
            </a:endParaRPr>
          </a:p>
          <a:p>
            <a:pPr marL="342900" indent="-342900" algn="just">
              <a:spcBef>
                <a:spcPct val="0"/>
              </a:spcBef>
              <a:buClrTx/>
              <a:buSzTx/>
              <a:buFontTx/>
              <a:buChar char="-"/>
              <a:defRPr/>
            </a:pPr>
            <a:endParaRPr lang="it-IT" altLang="it-IT" sz="2400" dirty="0">
              <a:solidFill>
                <a:schemeClr val="tx2"/>
              </a:solidFill>
              <a:cs typeface="Arial" panose="020B0604020202020204" pitchFamily="34" charset="0"/>
            </a:endParaRPr>
          </a:p>
          <a:p>
            <a:pPr algn="just" eaLnBrk="1" hangingPunct="1">
              <a:spcBef>
                <a:spcPct val="0"/>
              </a:spcBef>
              <a:buClrTx/>
              <a:buSzTx/>
              <a:buFontTx/>
              <a:buNone/>
              <a:defRPr/>
            </a:pPr>
            <a:endParaRPr lang="it-IT" altLang="it-IT" sz="2400" dirty="0">
              <a:solidFill>
                <a:schemeClr val="tx2"/>
              </a:solidFill>
              <a:cs typeface="Arial" panose="020B0604020202020204" pitchFamily="34" charset="0"/>
            </a:endParaRPr>
          </a:p>
          <a:p>
            <a:pPr algn="just" eaLnBrk="1" hangingPunct="1">
              <a:spcBef>
                <a:spcPct val="0"/>
              </a:spcBef>
              <a:buClrTx/>
              <a:buSzTx/>
              <a:buFontTx/>
              <a:buNone/>
              <a:defRPr/>
            </a:pPr>
            <a:endParaRPr lang="it-IT" altLang="it-IT" sz="2400" dirty="0">
              <a:solidFill>
                <a:schemeClr val="tx2"/>
              </a:solidFill>
              <a:cs typeface="Arial" panose="020B0604020202020204" pitchFamily="34" charset="0"/>
            </a:endParaRPr>
          </a:p>
          <a:p>
            <a:pPr algn="just" eaLnBrk="1" hangingPunct="1">
              <a:spcBef>
                <a:spcPct val="0"/>
              </a:spcBef>
              <a:buClrTx/>
              <a:buSzTx/>
              <a:buFontTx/>
              <a:buNone/>
              <a:defRPr/>
            </a:pPr>
            <a:endParaRPr lang="it-IT" altLang="it-IT" sz="2400" dirty="0">
              <a:solidFill>
                <a:schemeClr val="tx2"/>
              </a:solidFill>
              <a:cs typeface="Arial" panose="020B0604020202020204" pitchFamily="34" charset="0"/>
            </a:endParaRPr>
          </a:p>
        </p:txBody>
      </p:sp>
      <p:sp>
        <p:nvSpPr>
          <p:cNvPr id="72708" name="Text Box 23"/>
          <p:cNvSpPr txBox="1">
            <a:spLocks noChangeArrowheads="1"/>
          </p:cNvSpPr>
          <p:nvPr/>
        </p:nvSpPr>
        <p:spPr bwMode="auto">
          <a:xfrm>
            <a:off x="2351088" y="404814"/>
            <a:ext cx="77835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sz="3200" b="1">
                <a:solidFill>
                  <a:schemeClr val="accent1"/>
                </a:solidFill>
                <a:cs typeface="Arial" panose="020B0604020202020204" pitchFamily="34" charset="0"/>
              </a:rPr>
              <a:t>Le sanzioni disciplinari</a:t>
            </a:r>
          </a:p>
          <a:p>
            <a:pPr algn="ctr" eaLnBrk="1" hangingPunct="1">
              <a:spcBef>
                <a:spcPct val="0"/>
              </a:spcBef>
              <a:buClrTx/>
              <a:buSzTx/>
              <a:buFontTx/>
              <a:buNone/>
            </a:pPr>
            <a:r>
              <a:rPr lang="it-IT" altLang="it-IT" sz="3200" b="1">
                <a:solidFill>
                  <a:schemeClr val="accent1"/>
                </a:solidFill>
                <a:cs typeface="Arial" panose="020B0604020202020204" pitchFamily="34" charset="0"/>
              </a:rPr>
              <a:t>conservative</a:t>
            </a:r>
          </a:p>
        </p:txBody>
      </p:sp>
      <p:sp>
        <p:nvSpPr>
          <p:cNvPr id="2" name="CasellaDiTesto 1"/>
          <p:cNvSpPr txBox="1"/>
          <p:nvPr/>
        </p:nvSpPr>
        <p:spPr>
          <a:xfrm>
            <a:off x="2351088" y="3572373"/>
            <a:ext cx="2740571" cy="523220"/>
          </a:xfrm>
          <a:prstGeom prst="rect">
            <a:avLst/>
          </a:prstGeom>
          <a:noFill/>
        </p:spPr>
        <p:txBody>
          <a:bodyPr wrap="square" rtlCol="0">
            <a:spAutoFit/>
          </a:bodyPr>
          <a:lstStyle/>
          <a:p>
            <a:r>
              <a:rPr lang="it-IT" sz="2800" b="1" dirty="0"/>
              <a:t>Quali sono?</a:t>
            </a:r>
          </a:p>
        </p:txBody>
      </p:sp>
      <p:sp>
        <p:nvSpPr>
          <p:cNvPr id="3" name="CasellaDiTesto 2"/>
          <p:cNvSpPr txBox="1"/>
          <p:nvPr/>
        </p:nvSpPr>
        <p:spPr>
          <a:xfrm>
            <a:off x="882869" y="5572465"/>
            <a:ext cx="11004332" cy="369332"/>
          </a:xfrm>
          <a:prstGeom prst="rect">
            <a:avLst/>
          </a:prstGeom>
          <a:noFill/>
        </p:spPr>
        <p:txBody>
          <a:bodyPr wrap="square" rtlCol="0">
            <a:spAutoFit/>
          </a:bodyPr>
          <a:lstStyle/>
          <a:p>
            <a:r>
              <a:rPr lang="it-IT" dirty="0"/>
              <a:t>Dato il carattere fiduciario del rapporto dei dirigenti, non sono per questi previste sanzioni disciplinari conservative</a:t>
            </a:r>
          </a:p>
        </p:txBody>
      </p:sp>
    </p:spTree>
    <p:extLst>
      <p:ext uri="{BB962C8B-B14F-4D97-AF65-F5344CB8AC3E}">
        <p14:creationId xmlns:p14="http://schemas.microsoft.com/office/powerpoint/2010/main" val="301027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nimBg="1"/>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73732" name="Text Box 23"/>
          <p:cNvSpPr txBox="1">
            <a:spLocks noChangeArrowheads="1"/>
          </p:cNvSpPr>
          <p:nvPr/>
        </p:nvSpPr>
        <p:spPr bwMode="auto">
          <a:xfrm>
            <a:off x="2351088" y="463550"/>
            <a:ext cx="77835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b="1">
                <a:solidFill>
                  <a:schemeClr val="accent1"/>
                </a:solidFill>
                <a:cs typeface="Arial" panose="020B0604020202020204" pitchFamily="34" charset="0"/>
              </a:rPr>
              <a:t>Impugnazione delle sanzioni disciplinari conservative</a:t>
            </a:r>
          </a:p>
        </p:txBody>
      </p:sp>
      <p:sp>
        <p:nvSpPr>
          <p:cNvPr id="7" name="CasellaDiTesto 6"/>
          <p:cNvSpPr txBox="1"/>
          <p:nvPr/>
        </p:nvSpPr>
        <p:spPr>
          <a:xfrm>
            <a:off x="4659831" y="1597702"/>
            <a:ext cx="9884980" cy="400110"/>
          </a:xfrm>
          <a:prstGeom prst="rect">
            <a:avLst/>
          </a:prstGeom>
          <a:noFill/>
        </p:spPr>
        <p:txBody>
          <a:bodyPr wrap="square" rtlCol="0">
            <a:spAutoFit/>
          </a:bodyPr>
          <a:lstStyle/>
          <a:p>
            <a:r>
              <a:rPr lang="it-IT" sz="2000" b="1" dirty="0"/>
              <a:t>Il lavoratore può impugnare</a:t>
            </a:r>
          </a:p>
        </p:txBody>
      </p:sp>
      <p:cxnSp>
        <p:nvCxnSpPr>
          <p:cNvPr id="16" name="Connettore 4 15"/>
          <p:cNvCxnSpPr/>
          <p:nvPr/>
        </p:nvCxnSpPr>
        <p:spPr>
          <a:xfrm rot="16200000" flipH="1">
            <a:off x="7378258" y="2207175"/>
            <a:ext cx="860378" cy="441653"/>
          </a:xfrm>
          <a:prstGeom prst="bentConnector3">
            <a:avLst>
              <a:gd name="adj1" fmla="val 49998"/>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3193528" y="2846501"/>
            <a:ext cx="2490952" cy="954107"/>
          </a:xfrm>
          <a:prstGeom prst="rect">
            <a:avLst/>
          </a:prstGeom>
          <a:noFill/>
        </p:spPr>
        <p:txBody>
          <a:bodyPr wrap="square" rtlCol="0">
            <a:spAutoFit/>
          </a:bodyPr>
          <a:lstStyle/>
          <a:p>
            <a:pPr algn="ctr"/>
            <a:r>
              <a:rPr lang="it-IT" b="1" dirty="0"/>
              <a:t>entro 20 giorni </a:t>
            </a:r>
          </a:p>
          <a:p>
            <a:pPr algn="ctr"/>
            <a:r>
              <a:rPr lang="it-IT" dirty="0"/>
              <a:t>Comitato di Conciliazione</a:t>
            </a:r>
          </a:p>
        </p:txBody>
      </p:sp>
      <p:sp>
        <p:nvSpPr>
          <p:cNvPr id="18" name="CasellaDiTesto 17"/>
          <p:cNvSpPr txBox="1"/>
          <p:nvPr/>
        </p:nvSpPr>
        <p:spPr>
          <a:xfrm>
            <a:off x="6783798" y="2950524"/>
            <a:ext cx="2490952" cy="369332"/>
          </a:xfrm>
          <a:prstGeom prst="rect">
            <a:avLst/>
          </a:prstGeom>
          <a:noFill/>
        </p:spPr>
        <p:txBody>
          <a:bodyPr wrap="square" rtlCol="0">
            <a:spAutoFit/>
          </a:bodyPr>
          <a:lstStyle/>
          <a:p>
            <a:pPr algn="ctr"/>
            <a:r>
              <a:rPr lang="it-IT" dirty="0"/>
              <a:t>Giudice</a:t>
            </a:r>
          </a:p>
        </p:txBody>
      </p:sp>
      <p:cxnSp>
        <p:nvCxnSpPr>
          <p:cNvPr id="20" name="Connettore 4 19"/>
          <p:cNvCxnSpPr/>
          <p:nvPr/>
        </p:nvCxnSpPr>
        <p:spPr>
          <a:xfrm rot="16200000" flipH="1">
            <a:off x="4639435" y="3968153"/>
            <a:ext cx="860378" cy="44165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2208157" y="4679790"/>
            <a:ext cx="2220912" cy="1200329"/>
          </a:xfrm>
          <a:prstGeom prst="rect">
            <a:avLst/>
          </a:prstGeom>
          <a:noFill/>
        </p:spPr>
        <p:txBody>
          <a:bodyPr wrap="square" rtlCol="0">
            <a:spAutoFit/>
          </a:bodyPr>
          <a:lstStyle/>
          <a:p>
            <a:pPr algn="ctr"/>
            <a:r>
              <a:rPr lang="it-IT" dirty="0"/>
              <a:t>Datore di lavoro nomina rappresentante in 10 giorni</a:t>
            </a:r>
          </a:p>
        </p:txBody>
      </p:sp>
      <p:cxnSp>
        <p:nvCxnSpPr>
          <p:cNvPr id="22" name="Connettore 4 21"/>
          <p:cNvCxnSpPr/>
          <p:nvPr/>
        </p:nvCxnSpPr>
        <p:spPr>
          <a:xfrm rot="5400000">
            <a:off x="3292274" y="3950976"/>
            <a:ext cx="860379" cy="40979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ttore 4 27"/>
          <p:cNvCxnSpPr/>
          <p:nvPr/>
        </p:nvCxnSpPr>
        <p:spPr>
          <a:xfrm rot="5400000">
            <a:off x="4213711" y="2257116"/>
            <a:ext cx="860379" cy="40979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CasellaDiTesto 25"/>
          <p:cNvSpPr txBox="1"/>
          <p:nvPr/>
        </p:nvSpPr>
        <p:spPr>
          <a:xfrm>
            <a:off x="4167926" y="4667196"/>
            <a:ext cx="2245050" cy="923330"/>
          </a:xfrm>
          <a:prstGeom prst="rect">
            <a:avLst/>
          </a:prstGeom>
          <a:noFill/>
        </p:spPr>
        <p:txBody>
          <a:bodyPr wrap="square" rtlCol="0">
            <a:spAutoFit/>
          </a:bodyPr>
          <a:lstStyle/>
          <a:p>
            <a:pPr algn="ctr"/>
            <a:r>
              <a:rPr lang="it-IT" dirty="0"/>
              <a:t>Datore di lavoro adisce autorità giudiziaria</a:t>
            </a:r>
          </a:p>
        </p:txBody>
      </p:sp>
      <p:cxnSp>
        <p:nvCxnSpPr>
          <p:cNvPr id="45062" name="Connettore 1 45061"/>
          <p:cNvCxnSpPr/>
          <p:nvPr/>
        </p:nvCxnSpPr>
        <p:spPr>
          <a:xfrm>
            <a:off x="6096000" y="5167424"/>
            <a:ext cx="19332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064" name="Connettore 2 45063"/>
          <p:cNvCxnSpPr>
            <a:endCxn id="18" idx="2"/>
          </p:cNvCxnSpPr>
          <p:nvPr/>
        </p:nvCxnSpPr>
        <p:spPr>
          <a:xfrm flipV="1">
            <a:off x="8029274" y="3319856"/>
            <a:ext cx="0" cy="1847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77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74755" name="Text Box 7"/>
          <p:cNvSpPr txBox="1">
            <a:spLocks noChangeArrowheads="1"/>
          </p:cNvSpPr>
          <p:nvPr/>
        </p:nvSpPr>
        <p:spPr bwMode="auto">
          <a:xfrm>
            <a:off x="1876097" y="3624525"/>
            <a:ext cx="8939048" cy="667407"/>
          </a:xfrm>
          <a:prstGeom prst="rect">
            <a:avLst/>
          </a:prstGeom>
          <a:solidFill>
            <a:schemeClr val="bg1"/>
          </a:solidFill>
          <a:ln w="9525">
            <a:solidFill>
              <a:schemeClr val="bg1"/>
            </a:solidFill>
            <a:miter lim="800000"/>
            <a:headEnd/>
            <a:tailEnd/>
          </a:ln>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ClrTx/>
              <a:buSzTx/>
              <a:buFontTx/>
              <a:buNone/>
            </a:pPr>
            <a:r>
              <a:rPr lang="it-IT" altLang="it-IT" sz="2000" b="1" u="sng" dirty="0">
                <a:cs typeface="Arial" panose="020B0604020202020204" pitchFamily="34" charset="0"/>
              </a:rPr>
              <a:t>Efficacia retroattiva del licenziamento</a:t>
            </a:r>
            <a:r>
              <a:rPr lang="it-IT" altLang="it-IT" sz="2000" dirty="0">
                <a:cs typeface="Arial" panose="020B0604020202020204" pitchFamily="34" charset="0"/>
              </a:rPr>
              <a:t> ex art. 1 co. 41 l. 92/2012 (Riforma Fornero)</a:t>
            </a:r>
            <a:endParaRPr lang="it-IT" altLang="it-IT" sz="2000" dirty="0">
              <a:solidFill>
                <a:schemeClr val="tx2"/>
              </a:solidFill>
              <a:cs typeface="Arial" panose="020B0604020202020204" pitchFamily="34" charset="0"/>
            </a:endParaRP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p:txBody>
      </p:sp>
      <p:sp>
        <p:nvSpPr>
          <p:cNvPr id="74756" name="Text Box 23"/>
          <p:cNvSpPr txBox="1">
            <a:spLocks noChangeArrowheads="1"/>
          </p:cNvSpPr>
          <p:nvPr/>
        </p:nvSpPr>
        <p:spPr bwMode="auto">
          <a:xfrm>
            <a:off x="2319339" y="846138"/>
            <a:ext cx="7781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sz="3200" b="1" dirty="0">
                <a:solidFill>
                  <a:schemeClr val="accent1"/>
                </a:solidFill>
                <a:cs typeface="Arial" panose="020B0604020202020204" pitchFamily="34" charset="0"/>
              </a:rPr>
              <a:t>Il licenziamento</a:t>
            </a:r>
          </a:p>
        </p:txBody>
      </p:sp>
      <p:sp>
        <p:nvSpPr>
          <p:cNvPr id="74757" name="Rettangolo 2"/>
          <p:cNvSpPr>
            <a:spLocks noChangeArrowheads="1"/>
          </p:cNvSpPr>
          <p:nvPr/>
        </p:nvSpPr>
        <p:spPr bwMode="auto">
          <a:xfrm>
            <a:off x="2711450" y="4724400"/>
            <a:ext cx="7056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ClrTx/>
              <a:buSzTx/>
              <a:buFontTx/>
              <a:buChar char="-"/>
            </a:pPr>
            <a:endParaRPr lang="it-IT" altLang="it-IT" sz="1800">
              <a:latin typeface="Arial" panose="020B0604020202020204" pitchFamily="34" charset="0"/>
              <a:cs typeface="Arial" panose="020B0604020202020204" pitchFamily="34" charset="0"/>
              <a:sym typeface="Wingdings" panose="05000000000000000000" pitchFamily="2" charset="2"/>
            </a:endParaRPr>
          </a:p>
        </p:txBody>
      </p:sp>
      <p:sp>
        <p:nvSpPr>
          <p:cNvPr id="2" name="CasellaDiTesto 1"/>
          <p:cNvSpPr txBox="1"/>
          <p:nvPr/>
        </p:nvSpPr>
        <p:spPr>
          <a:xfrm>
            <a:off x="1876097" y="2207172"/>
            <a:ext cx="8939048" cy="984885"/>
          </a:xfrm>
          <a:prstGeom prst="rect">
            <a:avLst/>
          </a:prstGeom>
          <a:noFill/>
        </p:spPr>
        <p:txBody>
          <a:bodyPr wrap="square" rtlCol="0">
            <a:spAutoFit/>
          </a:bodyPr>
          <a:lstStyle/>
          <a:p>
            <a:pPr lvl="0" algn="just">
              <a:spcBef>
                <a:spcPct val="0"/>
              </a:spcBef>
            </a:pPr>
            <a:r>
              <a:rPr lang="it-IT" altLang="it-IT" sz="2000" b="1" dirty="0">
                <a:solidFill>
                  <a:prstClr val="black"/>
                </a:solidFill>
                <a:cs typeface="Arial" panose="020B0604020202020204" pitchFamily="34" charset="0"/>
              </a:rPr>
              <a:t>2119 c.c.</a:t>
            </a:r>
            <a:r>
              <a:rPr lang="it-IT" altLang="it-IT" sz="2000" dirty="0">
                <a:solidFill>
                  <a:prstClr val="black"/>
                </a:solidFill>
                <a:cs typeface="Arial" panose="020B0604020202020204" pitchFamily="34" charset="0"/>
              </a:rPr>
              <a:t>: Fatto talmente grave sul piano disciplinare che non permette la prosecuzione del rapporto. </a:t>
            </a:r>
          </a:p>
          <a:p>
            <a:endParaRPr lang="it-IT" dirty="0"/>
          </a:p>
        </p:txBody>
      </p:sp>
      <p:sp>
        <p:nvSpPr>
          <p:cNvPr id="3" name="CasellaDiTesto 2"/>
          <p:cNvSpPr txBox="1"/>
          <p:nvPr/>
        </p:nvSpPr>
        <p:spPr>
          <a:xfrm>
            <a:off x="1876098" y="4848308"/>
            <a:ext cx="8939048" cy="646331"/>
          </a:xfrm>
          <a:prstGeom prst="rect">
            <a:avLst/>
          </a:prstGeom>
          <a:noFill/>
        </p:spPr>
        <p:txBody>
          <a:bodyPr wrap="square" rtlCol="0">
            <a:spAutoFit/>
          </a:bodyPr>
          <a:lstStyle/>
          <a:p>
            <a:pPr algn="just"/>
            <a:r>
              <a:rPr lang="it-IT" b="1" dirty="0"/>
              <a:t>2118 c.c. Giustificato motivo soggettivo:</a:t>
            </a:r>
            <a:r>
              <a:rPr lang="it-IT" dirty="0"/>
              <a:t> notevole inadempimento ma rispetto del periodo di preavviso</a:t>
            </a:r>
          </a:p>
        </p:txBody>
      </p:sp>
    </p:spTree>
    <p:extLst>
      <p:ext uri="{BB962C8B-B14F-4D97-AF65-F5344CB8AC3E}">
        <p14:creationId xmlns:p14="http://schemas.microsoft.com/office/powerpoint/2010/main" val="279781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nimBg="1"/>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itolo 3">
            <a:extLst/>
          </p:cNvPr>
          <p:cNvSpPr>
            <a:spLocks noGrp="1"/>
          </p:cNvSpPr>
          <p:nvPr>
            <p:ph type="title"/>
          </p:nvPr>
        </p:nvSpPr>
        <p:spPr>
          <a:xfrm>
            <a:off x="2135188" y="294454"/>
            <a:ext cx="8229600" cy="1143000"/>
          </a:xfrm>
        </p:spPr>
        <p:txBody>
          <a:bodyPr/>
          <a:lstStyle/>
          <a:p>
            <a:pPr algn="ctr">
              <a:defRPr/>
            </a:pPr>
            <a:r>
              <a:rPr lang="it-IT" altLang="it-IT" sz="3200" b="1" dirty="0">
                <a:solidFill>
                  <a:schemeClr val="accent1"/>
                </a:solidFill>
              </a:rPr>
              <a:t>La sussistenza del fatto materiale contestato</a:t>
            </a:r>
          </a:p>
        </p:txBody>
      </p:sp>
      <p:sp>
        <p:nvSpPr>
          <p:cNvPr id="2" name="CasellaDiTesto 1"/>
          <p:cNvSpPr txBox="1"/>
          <p:nvPr/>
        </p:nvSpPr>
        <p:spPr>
          <a:xfrm>
            <a:off x="1182413" y="3846787"/>
            <a:ext cx="10421008" cy="2308324"/>
          </a:xfrm>
          <a:prstGeom prst="rect">
            <a:avLst/>
          </a:prstGeom>
          <a:noFill/>
        </p:spPr>
        <p:txBody>
          <a:bodyPr wrap="square" rtlCol="0">
            <a:spAutoFit/>
          </a:bodyPr>
          <a:lstStyle/>
          <a:p>
            <a:pPr algn="just"/>
            <a:r>
              <a:rPr lang="it-IT" b="1" dirty="0">
                <a:effectLst/>
              </a:rPr>
              <a:t>Cassazione, 15/10/2018, n. 25717</a:t>
            </a:r>
          </a:p>
          <a:p>
            <a:pPr algn="just"/>
            <a:r>
              <a:rPr lang="it-IT" dirty="0">
                <a:effectLst/>
              </a:rPr>
              <a:t>«La nozione di "insussistenza del fatto contestato", di cui all' art. 18, comma 4, </a:t>
            </a:r>
            <a:r>
              <a:rPr lang="it-IT" dirty="0" err="1">
                <a:effectLst/>
              </a:rPr>
              <a:t>st.lav</a:t>
            </a:r>
            <a:r>
              <a:rPr lang="it-IT" dirty="0">
                <a:effectLst/>
              </a:rPr>
              <a:t> . novellato, include l'ipotesi della mancata prova della commissione del fatto controverso da parte del datore di lavoro onerato ex art. 5 della l. n. 604 del 1966 . (Nella specie, la S.C. ha ritenuto applicabile "</a:t>
            </a:r>
            <a:r>
              <a:rPr lang="it-IT" i="1" dirty="0" err="1">
                <a:effectLst/>
              </a:rPr>
              <a:t>ratione</a:t>
            </a:r>
            <a:r>
              <a:rPr lang="it-IT" i="1" dirty="0">
                <a:effectLst/>
              </a:rPr>
              <a:t> </a:t>
            </a:r>
            <a:r>
              <a:rPr lang="it-IT" i="1" dirty="0" err="1">
                <a:effectLst/>
              </a:rPr>
              <a:t>temporis</a:t>
            </a:r>
            <a:r>
              <a:rPr lang="it-IT" dirty="0">
                <a:effectLst/>
              </a:rPr>
              <a:t>" la cd. reintegrazione attenuata, in quanto, secondo l'accertamento incensurabile effettuato dal giudice di merito, non era stata raggiunta la prova della contestata condotta di sottrazione di una bottiglia di champagne da parte di un cameriere)».</a:t>
            </a:r>
          </a:p>
          <a:p>
            <a:pPr algn="just"/>
            <a:endParaRPr lang="it-IT" dirty="0"/>
          </a:p>
        </p:txBody>
      </p:sp>
      <p:sp>
        <p:nvSpPr>
          <p:cNvPr id="7" name="CasellaDiTesto 6"/>
          <p:cNvSpPr txBox="1"/>
          <p:nvPr/>
        </p:nvSpPr>
        <p:spPr>
          <a:xfrm>
            <a:off x="1182413" y="1888904"/>
            <a:ext cx="10421008" cy="1754326"/>
          </a:xfrm>
          <a:prstGeom prst="rect">
            <a:avLst/>
          </a:prstGeom>
          <a:noFill/>
        </p:spPr>
        <p:txBody>
          <a:bodyPr wrap="square" rtlCol="0">
            <a:spAutoFit/>
          </a:bodyPr>
          <a:lstStyle/>
          <a:p>
            <a:pPr algn="just"/>
            <a:r>
              <a:rPr lang="it-IT" b="1" dirty="0">
                <a:effectLst/>
              </a:rPr>
              <a:t>Cassazione, 26/05/2017, n. 13383</a:t>
            </a:r>
          </a:p>
          <a:p>
            <a:pPr algn="just"/>
            <a:r>
              <a:rPr lang="it-IT" dirty="0">
                <a:effectLst/>
              </a:rPr>
              <a:t>«L’“insussistenza del fatto contestato”, di cui all’art. 18, comma 4, st. lav., come modificato dall’art. 1, comma 42, </a:t>
            </a:r>
            <a:r>
              <a:rPr lang="it-IT" dirty="0" err="1">
                <a:effectLst/>
              </a:rPr>
              <a:t>lett</a:t>
            </a:r>
            <a:r>
              <a:rPr lang="it-IT" dirty="0">
                <a:effectLst/>
              </a:rPr>
              <a:t>. b), della l. n. 92 del 2012, comprende sia l’ipotesi del fatto materiale che si riveli insussistente, sia quella del fatto che, pur esistente, nondimeno non presenti profili di illiceità, sicché, in tale ipotesi, si applica la tutela </a:t>
            </a:r>
            <a:r>
              <a:rPr lang="it-IT" dirty="0" err="1">
                <a:effectLst/>
              </a:rPr>
              <a:t>reintegratoria</a:t>
            </a:r>
            <a:r>
              <a:rPr lang="it-IT" dirty="0">
                <a:effectLst/>
              </a:rPr>
              <a:t> cd. attenuata».</a:t>
            </a:r>
          </a:p>
          <a:p>
            <a:pPr algn="just"/>
            <a:endParaRPr lang="it-IT" dirty="0"/>
          </a:p>
        </p:txBody>
      </p:sp>
    </p:spTree>
    <p:extLst>
      <p:ext uri="{BB962C8B-B14F-4D97-AF65-F5344CB8AC3E}">
        <p14:creationId xmlns:p14="http://schemas.microsoft.com/office/powerpoint/2010/main" val="62689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2">
            <a:extLst/>
          </p:cNvPr>
          <p:cNvSpPr>
            <a:spLocks noGrp="1"/>
          </p:cNvSpPr>
          <p:nvPr>
            <p:ph type="title"/>
          </p:nvPr>
        </p:nvSpPr>
        <p:spPr>
          <a:xfrm>
            <a:off x="2208213" y="836614"/>
            <a:ext cx="8013700" cy="796925"/>
          </a:xfrm>
        </p:spPr>
        <p:txBody>
          <a:bodyPr/>
          <a:lstStyle/>
          <a:p>
            <a:pPr>
              <a:defRPr/>
            </a:pPr>
            <a:r>
              <a:rPr lang="it-IT" altLang="it-IT" sz="3000" b="1" dirty="0">
                <a:solidFill>
                  <a:schemeClr val="accent1"/>
                </a:solidFill>
              </a:rPr>
              <a:t>Quadro di sintesi della tutela da licenziamento</a:t>
            </a:r>
          </a:p>
        </p:txBody>
      </p:sp>
      <p:pic>
        <p:nvPicPr>
          <p:cNvPr id="19459" name="Picture 2">
            <a:extLst/>
          </p:cNvPr>
          <p:cNvPicPr>
            <a:picLocks noGrp="1" noChangeAspect="1" noChangeArrowheads="1"/>
          </p:cNvPicPr>
          <p:nvPr>
            <p:ph idx="1"/>
          </p:nvPr>
        </p:nvPicPr>
        <p:blipFill>
          <a:blip r:embed="rId2"/>
          <a:srcRect/>
          <a:stretch>
            <a:fillRect/>
          </a:stretch>
        </p:blipFill>
        <p:spPr>
          <a:xfrm>
            <a:off x="2279650" y="1844675"/>
            <a:ext cx="7931150" cy="4262438"/>
          </a:xfrm>
        </p:spPr>
      </p:pic>
      <p:sp>
        <p:nvSpPr>
          <p:cNvPr id="98308" name="Text Box 16"/>
          <p:cNvSpPr txBox="1">
            <a:spLocks noChangeArrowheads="1"/>
          </p:cNvSpPr>
          <p:nvPr/>
        </p:nvSpPr>
        <p:spPr bwMode="auto">
          <a:xfrm>
            <a:off x="1597025" y="188913"/>
            <a:ext cx="3346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SzTx/>
              <a:buFontTx/>
              <a:buNone/>
            </a:pPr>
            <a:endParaRPr lang="it-IT" altLang="it-IT" sz="2200">
              <a:cs typeface="Tahoma" panose="020B0604030504040204" pitchFamily="34" charset="0"/>
            </a:endParaRPr>
          </a:p>
        </p:txBody>
      </p:sp>
    </p:spTree>
    <p:extLst>
      <p:ext uri="{BB962C8B-B14F-4D97-AF65-F5344CB8AC3E}">
        <p14:creationId xmlns:p14="http://schemas.microsoft.com/office/powerpoint/2010/main" val="98616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1000" fill="hold"/>
                                        <p:tgtEl>
                                          <p:spTgt spid="19459"/>
                                        </p:tgtEl>
                                        <p:attrNameLst>
                                          <p:attrName>ppt_w</p:attrName>
                                        </p:attrNameLst>
                                      </p:cBhvr>
                                      <p:tavLst>
                                        <p:tav tm="0">
                                          <p:val>
                                            <p:fltVal val="0"/>
                                          </p:val>
                                        </p:tav>
                                        <p:tav tm="100000">
                                          <p:val>
                                            <p:strVal val="#ppt_w"/>
                                          </p:val>
                                        </p:tav>
                                      </p:tavLst>
                                    </p:anim>
                                    <p:anim calcmode="lin" valueType="num">
                                      <p:cBhvr>
                                        <p:cTn id="8" dur="1000" fill="hold"/>
                                        <p:tgtEl>
                                          <p:spTgt spid="19459"/>
                                        </p:tgtEl>
                                        <p:attrNameLst>
                                          <p:attrName>ppt_h</p:attrName>
                                        </p:attrNameLst>
                                      </p:cBhvr>
                                      <p:tavLst>
                                        <p:tav tm="0">
                                          <p:val>
                                            <p:fltVal val="0"/>
                                          </p:val>
                                        </p:tav>
                                        <p:tav tm="100000">
                                          <p:val>
                                            <p:strVal val="#ppt_h"/>
                                          </p:val>
                                        </p:tav>
                                      </p:tavLst>
                                    </p:anim>
                                    <p:anim calcmode="lin" valueType="num">
                                      <p:cBhvr>
                                        <p:cTn id="9" dur="1000" fill="hold"/>
                                        <p:tgtEl>
                                          <p:spTgt spid="19459"/>
                                        </p:tgtEl>
                                        <p:attrNameLst>
                                          <p:attrName>style.rotation</p:attrName>
                                        </p:attrNameLst>
                                      </p:cBhvr>
                                      <p:tavLst>
                                        <p:tav tm="0">
                                          <p:val>
                                            <p:fltVal val="90"/>
                                          </p:val>
                                        </p:tav>
                                        <p:tav tm="100000">
                                          <p:val>
                                            <p:fltVal val="0"/>
                                          </p:val>
                                        </p:tav>
                                      </p:tavLst>
                                    </p:anim>
                                    <p:animEffect transition="in" filter="fade">
                                      <p:cBhvr>
                                        <p:cTn id="10" dur="1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2">
            <a:extLst/>
          </p:cNvPr>
          <p:cNvSpPr>
            <a:spLocks noGrp="1"/>
          </p:cNvSpPr>
          <p:nvPr>
            <p:ph type="title"/>
          </p:nvPr>
        </p:nvSpPr>
        <p:spPr>
          <a:xfrm>
            <a:off x="1877137" y="217175"/>
            <a:ext cx="8013700" cy="1360488"/>
          </a:xfrm>
        </p:spPr>
        <p:txBody>
          <a:bodyPr/>
          <a:lstStyle/>
          <a:p>
            <a:pPr algn="ctr">
              <a:defRPr/>
            </a:pPr>
            <a:r>
              <a:rPr lang="it-IT" altLang="it-IT" sz="3000" b="1" dirty="0">
                <a:solidFill>
                  <a:schemeClr val="accent1"/>
                </a:solidFill>
              </a:rPr>
              <a:t>Principali novità del </a:t>
            </a:r>
            <a:r>
              <a:rPr lang="it-IT" altLang="it-IT" sz="3000" b="1" i="1" dirty="0">
                <a:solidFill>
                  <a:schemeClr val="accent1"/>
                </a:solidFill>
              </a:rPr>
              <a:t>Jobs Act</a:t>
            </a:r>
            <a:endParaRPr lang="it-IT" altLang="it-IT" sz="3000" b="1" dirty="0">
              <a:solidFill>
                <a:schemeClr val="accent1"/>
              </a:solidFill>
            </a:endParaRPr>
          </a:p>
        </p:txBody>
      </p:sp>
      <p:sp>
        <p:nvSpPr>
          <p:cNvPr id="199683" name="Segnaposto contenuto 2">
            <a:extLst/>
          </p:cNvPr>
          <p:cNvSpPr>
            <a:spLocks noGrp="1"/>
          </p:cNvSpPr>
          <p:nvPr>
            <p:ph idx="1"/>
          </p:nvPr>
        </p:nvSpPr>
        <p:spPr>
          <a:xfrm>
            <a:off x="1450427" y="5619272"/>
            <a:ext cx="9990629" cy="737381"/>
          </a:xfrm>
        </p:spPr>
        <p:txBody>
          <a:bodyPr/>
          <a:lstStyle/>
          <a:p>
            <a:pPr algn="just">
              <a:lnSpc>
                <a:spcPts val="2500"/>
              </a:lnSpc>
              <a:spcBef>
                <a:spcPts val="600"/>
              </a:spcBef>
              <a:spcAft>
                <a:spcPts val="600"/>
              </a:spcAft>
              <a:buClr>
                <a:srgbClr val="FF9900"/>
              </a:buClr>
              <a:buFont typeface="Wingdings" panose="05000000000000000000" pitchFamily="2" charset="2"/>
              <a:buChar char="q"/>
              <a:defRPr/>
            </a:pPr>
            <a:r>
              <a:rPr lang="it-IT" altLang="it-IT" sz="2200" dirty="0">
                <a:solidFill>
                  <a:srgbClr val="000000"/>
                </a:solidFill>
              </a:rPr>
              <a:t>Esclusione della procedura di conciliazione preventiva di cui all’art. 7 L. 604/1966 e </a:t>
            </a:r>
            <a:r>
              <a:rPr lang="it-IT" altLang="it-IT" sz="2200" dirty="0" err="1">
                <a:solidFill>
                  <a:srgbClr val="000000"/>
                </a:solidFill>
              </a:rPr>
              <a:t>s.m</a:t>
            </a:r>
            <a:r>
              <a:rPr lang="it-IT" altLang="it-IT" sz="2200" dirty="0">
                <a:solidFill>
                  <a:srgbClr val="000000"/>
                </a:solidFill>
              </a:rPr>
              <a:t>. innanzi alla DTL. </a:t>
            </a:r>
          </a:p>
          <a:p>
            <a:pPr marL="0" indent="0" algn="just">
              <a:buNone/>
              <a:defRPr/>
            </a:pPr>
            <a:endParaRPr lang="it-IT" altLang="it-IT" dirty="0"/>
          </a:p>
        </p:txBody>
      </p:sp>
      <p:sp>
        <p:nvSpPr>
          <p:cNvPr id="2" name="CasellaDiTesto 1"/>
          <p:cNvSpPr txBox="1"/>
          <p:nvPr/>
        </p:nvSpPr>
        <p:spPr>
          <a:xfrm>
            <a:off x="1450427" y="1844566"/>
            <a:ext cx="10026869" cy="1087477"/>
          </a:xfrm>
          <a:prstGeom prst="rect">
            <a:avLst/>
          </a:prstGeom>
          <a:noFill/>
        </p:spPr>
        <p:txBody>
          <a:bodyPr wrap="square" rtlCol="0">
            <a:spAutoFit/>
          </a:bodyPr>
          <a:lstStyle/>
          <a:p>
            <a:pPr marL="342900" lvl="0" indent="-342900" algn="just" eaLnBrk="0" fontAlgn="base" hangingPunct="0">
              <a:lnSpc>
                <a:spcPts val="2500"/>
              </a:lnSpc>
              <a:spcBef>
                <a:spcPts val="600"/>
              </a:spcBef>
              <a:spcAft>
                <a:spcPts val="600"/>
              </a:spcAft>
              <a:buClr>
                <a:srgbClr val="FF9900"/>
              </a:buClr>
              <a:buSzPct val="90000"/>
              <a:buFont typeface="Wingdings" panose="05000000000000000000" pitchFamily="2" charset="2"/>
              <a:buChar char="q"/>
              <a:defRPr/>
            </a:pPr>
            <a:r>
              <a:rPr lang="it-IT" altLang="it-IT" sz="2200" kern="0" dirty="0">
                <a:solidFill>
                  <a:srgbClr val="000000"/>
                </a:solidFill>
                <a:ea typeface="MS PGothic" pitchFamily="34" charset="-128"/>
              </a:rPr>
              <a:t>Riduzione dei casi di licenziamento illegittimo sanzionati con la reintegrazione del lavoratore (tutela reale) a favore di un indennizzo di carattere economico </a:t>
            </a:r>
          </a:p>
          <a:p>
            <a:endParaRPr lang="it-IT" dirty="0"/>
          </a:p>
        </p:txBody>
      </p:sp>
      <p:sp>
        <p:nvSpPr>
          <p:cNvPr id="3" name="CasellaDiTesto 2"/>
          <p:cNvSpPr txBox="1"/>
          <p:nvPr/>
        </p:nvSpPr>
        <p:spPr>
          <a:xfrm>
            <a:off x="1450427" y="2886448"/>
            <a:ext cx="10026869" cy="1054135"/>
          </a:xfrm>
          <a:prstGeom prst="rect">
            <a:avLst/>
          </a:prstGeom>
          <a:noFill/>
        </p:spPr>
        <p:txBody>
          <a:bodyPr wrap="square" rtlCol="0">
            <a:spAutoFit/>
          </a:bodyPr>
          <a:lstStyle/>
          <a:p>
            <a:pPr marL="342900" lvl="0" indent="-342900" algn="just" eaLnBrk="0" fontAlgn="base" hangingPunct="0">
              <a:lnSpc>
                <a:spcPts val="2500"/>
              </a:lnSpc>
              <a:spcBef>
                <a:spcPts val="600"/>
              </a:spcBef>
              <a:spcAft>
                <a:spcPts val="600"/>
              </a:spcAft>
              <a:buClr>
                <a:srgbClr val="FF9900"/>
              </a:buClr>
              <a:buSzPct val="90000"/>
              <a:buFont typeface="Wingdings" panose="05000000000000000000" pitchFamily="2" charset="2"/>
              <a:buChar char="q"/>
              <a:defRPr/>
            </a:pPr>
            <a:r>
              <a:rPr lang="it-IT" altLang="it-IT" sz="2200" kern="0" dirty="0">
                <a:solidFill>
                  <a:srgbClr val="000000"/>
                </a:solidFill>
                <a:ea typeface="MS PGothic" pitchFamily="34" charset="-128"/>
              </a:rPr>
              <a:t>Predeterminabilità della misura dell’indennizzo economico che viene parametrato all’anzianità di servizio del lavoratore – </a:t>
            </a:r>
            <a:r>
              <a:rPr lang="it-IT" altLang="it-IT" sz="2200" b="1" u="sng" kern="0" dirty="0">
                <a:solidFill>
                  <a:srgbClr val="000000"/>
                </a:solidFill>
                <a:ea typeface="MS PGothic" pitchFamily="34" charset="-128"/>
              </a:rPr>
              <a:t>ora dichiarata incostituzionale! </a:t>
            </a:r>
            <a:r>
              <a:rPr lang="it-IT" altLang="it-IT" sz="2200" b="1" u="sng" kern="0" dirty="0">
                <a:solidFill>
                  <a:srgbClr val="000000"/>
                </a:solidFill>
                <a:ea typeface="MS PGothic" pitchFamily="34" charset="-128"/>
                <a:sym typeface="Wingdings" panose="05000000000000000000" pitchFamily="2" charset="2"/>
              </a:rPr>
              <a:t> ritorno ai vecchi criteri di parametrazione</a:t>
            </a:r>
            <a:endParaRPr lang="it-IT" altLang="it-IT" sz="2200" b="1" u="sng" kern="0" dirty="0">
              <a:solidFill>
                <a:srgbClr val="000000"/>
              </a:solidFill>
              <a:ea typeface="MS PGothic" pitchFamily="34" charset="-128"/>
            </a:endParaRPr>
          </a:p>
        </p:txBody>
      </p:sp>
      <p:sp>
        <p:nvSpPr>
          <p:cNvPr id="4" name="CasellaDiTesto 3"/>
          <p:cNvSpPr txBox="1"/>
          <p:nvPr/>
        </p:nvSpPr>
        <p:spPr>
          <a:xfrm>
            <a:off x="1450428" y="4185684"/>
            <a:ext cx="7967389" cy="766877"/>
          </a:xfrm>
          <a:prstGeom prst="rect">
            <a:avLst/>
          </a:prstGeom>
          <a:noFill/>
        </p:spPr>
        <p:txBody>
          <a:bodyPr wrap="square" rtlCol="0">
            <a:spAutoFit/>
          </a:bodyPr>
          <a:lstStyle/>
          <a:p>
            <a:pPr marL="342900" lvl="0" indent="-342900" algn="just" eaLnBrk="0" fontAlgn="base" hangingPunct="0">
              <a:lnSpc>
                <a:spcPts val="2500"/>
              </a:lnSpc>
              <a:spcBef>
                <a:spcPts val="600"/>
              </a:spcBef>
              <a:spcAft>
                <a:spcPts val="600"/>
              </a:spcAft>
              <a:buClr>
                <a:srgbClr val="FF9900"/>
              </a:buClr>
              <a:buSzPct val="90000"/>
              <a:buFont typeface="Wingdings" panose="05000000000000000000" pitchFamily="2" charset="2"/>
              <a:buChar char="q"/>
              <a:defRPr/>
            </a:pPr>
            <a:r>
              <a:rPr lang="it-IT" altLang="it-IT" sz="2200" kern="0" dirty="0">
                <a:solidFill>
                  <a:srgbClr val="000000"/>
                </a:solidFill>
                <a:ea typeface="MS PGothic" pitchFamily="34" charset="-128"/>
              </a:rPr>
              <a:t>Offerta di conciliazione </a:t>
            </a:r>
          </a:p>
          <a:p>
            <a:endParaRPr lang="it-IT" dirty="0"/>
          </a:p>
        </p:txBody>
      </p:sp>
      <p:sp>
        <p:nvSpPr>
          <p:cNvPr id="7" name="CasellaDiTesto 6"/>
          <p:cNvSpPr txBox="1"/>
          <p:nvPr/>
        </p:nvSpPr>
        <p:spPr>
          <a:xfrm>
            <a:off x="1450428" y="4887730"/>
            <a:ext cx="7967389" cy="766877"/>
          </a:xfrm>
          <a:prstGeom prst="rect">
            <a:avLst/>
          </a:prstGeom>
          <a:noFill/>
        </p:spPr>
        <p:txBody>
          <a:bodyPr wrap="square" rtlCol="0">
            <a:spAutoFit/>
          </a:bodyPr>
          <a:lstStyle/>
          <a:p>
            <a:pPr marL="342900" lvl="0" indent="-342900" algn="just" eaLnBrk="0" fontAlgn="base" hangingPunct="0">
              <a:lnSpc>
                <a:spcPts val="2500"/>
              </a:lnSpc>
              <a:spcBef>
                <a:spcPts val="600"/>
              </a:spcBef>
              <a:spcAft>
                <a:spcPts val="600"/>
              </a:spcAft>
              <a:buClr>
                <a:srgbClr val="FF9900"/>
              </a:buClr>
              <a:buSzPct val="90000"/>
              <a:buFont typeface="Wingdings" panose="05000000000000000000" pitchFamily="2" charset="2"/>
              <a:buChar char="q"/>
              <a:defRPr/>
            </a:pPr>
            <a:r>
              <a:rPr lang="it-IT" altLang="it-IT" sz="2200" kern="0" dirty="0">
                <a:solidFill>
                  <a:srgbClr val="000000"/>
                </a:solidFill>
                <a:ea typeface="MS PGothic" pitchFamily="34" charset="-128"/>
              </a:rPr>
              <a:t>No Rito Fornero</a:t>
            </a:r>
          </a:p>
          <a:p>
            <a:endParaRPr lang="it-IT" dirty="0"/>
          </a:p>
        </p:txBody>
      </p:sp>
    </p:spTree>
    <p:extLst>
      <p:ext uri="{BB962C8B-B14F-4D97-AF65-F5344CB8AC3E}">
        <p14:creationId xmlns:p14="http://schemas.microsoft.com/office/powerpoint/2010/main" val="275707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96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P spid="2" grpId="0"/>
      <p:bldP spid="3" grpId="0"/>
      <p:bldP spid="4"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olo 12">
            <a:extLst/>
          </p:cNvPr>
          <p:cNvSpPr>
            <a:spLocks noGrp="1"/>
          </p:cNvSpPr>
          <p:nvPr>
            <p:ph type="title"/>
          </p:nvPr>
        </p:nvSpPr>
        <p:spPr>
          <a:xfrm>
            <a:off x="2092325" y="438153"/>
            <a:ext cx="8180388" cy="725487"/>
          </a:xfrm>
        </p:spPr>
        <p:txBody>
          <a:bodyPr/>
          <a:lstStyle/>
          <a:p>
            <a:pPr>
              <a:defRPr/>
            </a:pPr>
            <a:r>
              <a:rPr lang="it-IT" altLang="it-IT" sz="3000" b="1" dirty="0">
                <a:solidFill>
                  <a:schemeClr val="accent1"/>
                </a:solidFill>
              </a:rPr>
              <a:t>Schema riassuntivo sanzioni nelle tutele crescenti post Decreto Dignità</a:t>
            </a:r>
          </a:p>
        </p:txBody>
      </p:sp>
      <p:pic>
        <p:nvPicPr>
          <p:cNvPr id="262147" name="Picture 2">
            <a:extLst/>
          </p:cNvPr>
          <p:cNvPicPr>
            <a:picLocks noGrp="1" noChangeAspect="1" noChangeArrowheads="1"/>
          </p:cNvPicPr>
          <p:nvPr>
            <p:ph idx="1"/>
          </p:nvPr>
        </p:nvPicPr>
        <p:blipFill>
          <a:blip r:embed="rId2"/>
          <a:srcRect/>
          <a:stretch>
            <a:fillRect/>
          </a:stretch>
        </p:blipFill>
        <p:spPr>
          <a:xfrm>
            <a:off x="2181225" y="1762126"/>
            <a:ext cx="8007350" cy="4352925"/>
          </a:xfrm>
        </p:spPr>
      </p:pic>
      <p:sp>
        <p:nvSpPr>
          <p:cNvPr id="3" name="Rettangolo 2"/>
          <p:cNvSpPr/>
          <p:nvPr/>
        </p:nvSpPr>
        <p:spPr>
          <a:xfrm>
            <a:off x="5735638" y="2492375"/>
            <a:ext cx="144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b="1" dirty="0"/>
          </a:p>
        </p:txBody>
      </p:sp>
      <p:sp>
        <p:nvSpPr>
          <p:cNvPr id="4" name="CasellaDiTesto 3"/>
          <p:cNvSpPr txBox="1"/>
          <p:nvPr/>
        </p:nvSpPr>
        <p:spPr>
          <a:xfrm>
            <a:off x="5724525" y="2420939"/>
            <a:ext cx="84138" cy="307975"/>
          </a:xfrm>
          <a:prstGeom prst="rect">
            <a:avLst/>
          </a:prstGeom>
          <a:noFill/>
        </p:spPr>
        <p:txBody>
          <a:bodyPr>
            <a:spAutoFit/>
          </a:bodyPr>
          <a:lstStyle/>
          <a:p>
            <a:pPr>
              <a:defRPr/>
            </a:pPr>
            <a:r>
              <a:rPr lang="it-IT" sz="1400" b="1" dirty="0"/>
              <a:t>6</a:t>
            </a:r>
          </a:p>
        </p:txBody>
      </p:sp>
      <p:sp>
        <p:nvSpPr>
          <p:cNvPr id="5" name="Rettangolo 4"/>
          <p:cNvSpPr/>
          <p:nvPr/>
        </p:nvSpPr>
        <p:spPr>
          <a:xfrm>
            <a:off x="7248525" y="2492375"/>
            <a:ext cx="287338"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6" name="CasellaDiTesto 5"/>
          <p:cNvSpPr txBox="1"/>
          <p:nvPr/>
        </p:nvSpPr>
        <p:spPr>
          <a:xfrm>
            <a:off x="7237414" y="2420939"/>
            <a:ext cx="649287" cy="307975"/>
          </a:xfrm>
          <a:prstGeom prst="rect">
            <a:avLst/>
          </a:prstGeom>
          <a:noFill/>
        </p:spPr>
        <p:txBody>
          <a:bodyPr>
            <a:spAutoFit/>
          </a:bodyPr>
          <a:lstStyle/>
          <a:p>
            <a:pPr>
              <a:defRPr/>
            </a:pPr>
            <a:r>
              <a:rPr lang="it-IT" sz="1400" b="1" dirty="0"/>
              <a:t>36</a:t>
            </a:r>
          </a:p>
        </p:txBody>
      </p:sp>
      <p:sp>
        <p:nvSpPr>
          <p:cNvPr id="7" name="Rettangolo 6"/>
          <p:cNvSpPr/>
          <p:nvPr/>
        </p:nvSpPr>
        <p:spPr>
          <a:xfrm>
            <a:off x="3790950" y="2133600"/>
            <a:ext cx="1512888" cy="86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8" name="CasellaDiTesto 7"/>
          <p:cNvSpPr txBox="1"/>
          <p:nvPr/>
        </p:nvSpPr>
        <p:spPr>
          <a:xfrm>
            <a:off x="3790950" y="2133601"/>
            <a:ext cx="1512888" cy="938213"/>
          </a:xfrm>
          <a:prstGeom prst="rect">
            <a:avLst/>
          </a:prstGeom>
          <a:noFill/>
        </p:spPr>
        <p:txBody>
          <a:bodyPr>
            <a:spAutoFit/>
          </a:bodyPr>
          <a:lstStyle/>
          <a:p>
            <a:pPr algn="ctr">
              <a:defRPr/>
            </a:pPr>
            <a:r>
              <a:rPr lang="it-IT" sz="1100" b="1" dirty="0">
                <a:latin typeface="+mj-lt"/>
              </a:rPr>
              <a:t>Indennità (dopo sentenza della Corte Costituzionale, da calcolarsi secondo i parametri classici)</a:t>
            </a:r>
          </a:p>
        </p:txBody>
      </p:sp>
    </p:spTree>
    <p:extLst>
      <p:ext uri="{BB962C8B-B14F-4D97-AF65-F5344CB8AC3E}">
        <p14:creationId xmlns:p14="http://schemas.microsoft.com/office/powerpoint/2010/main" val="185600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2147"/>
                                        </p:tgtEl>
                                        <p:attrNameLst>
                                          <p:attrName>style.visibility</p:attrName>
                                        </p:attrNameLst>
                                      </p:cBhvr>
                                      <p:to>
                                        <p:strVal val="visible"/>
                                      </p:to>
                                    </p:set>
                                    <p:anim calcmode="lin" valueType="num">
                                      <p:cBhvr additive="base">
                                        <p:cTn id="7" dur="500" fill="hold"/>
                                        <p:tgtEl>
                                          <p:spTgt spid="262147"/>
                                        </p:tgtEl>
                                        <p:attrNameLst>
                                          <p:attrName>ppt_x</p:attrName>
                                        </p:attrNameLst>
                                      </p:cBhvr>
                                      <p:tavLst>
                                        <p:tav tm="0">
                                          <p:val>
                                            <p:strVal val="#ppt_x"/>
                                          </p:val>
                                        </p:tav>
                                        <p:tav tm="100000">
                                          <p:val>
                                            <p:strVal val="#ppt_x"/>
                                          </p:val>
                                        </p:tav>
                                      </p:tavLst>
                                    </p:anim>
                                    <p:anim calcmode="lin" valueType="num">
                                      <p:cBhvr additive="base">
                                        <p:cTn id="8" dur="500" fill="hold"/>
                                        <p:tgtEl>
                                          <p:spTgt spid="26214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itolo 12">
            <a:extLst/>
          </p:cNvPr>
          <p:cNvSpPr>
            <a:spLocks noGrp="1"/>
          </p:cNvSpPr>
          <p:nvPr>
            <p:ph type="title"/>
          </p:nvPr>
        </p:nvSpPr>
        <p:spPr>
          <a:xfrm>
            <a:off x="2146300" y="620713"/>
            <a:ext cx="8053388" cy="792162"/>
          </a:xfrm>
        </p:spPr>
        <p:txBody>
          <a:bodyPr/>
          <a:lstStyle/>
          <a:p>
            <a:pPr>
              <a:defRPr/>
            </a:pPr>
            <a:r>
              <a:rPr lang="it-IT" altLang="it-IT" sz="3000" b="1" dirty="0">
                <a:solidFill>
                  <a:schemeClr val="accent1"/>
                </a:solidFill>
              </a:rPr>
              <a:t>Segue:</a:t>
            </a:r>
          </a:p>
        </p:txBody>
      </p:sp>
      <p:pic>
        <p:nvPicPr>
          <p:cNvPr id="263171" name="Picture 2">
            <a:extLst/>
          </p:cNvPr>
          <p:cNvPicPr>
            <a:picLocks noGrp="1" noChangeAspect="1" noChangeArrowheads="1"/>
          </p:cNvPicPr>
          <p:nvPr>
            <p:ph idx="1"/>
          </p:nvPr>
        </p:nvPicPr>
        <p:blipFill>
          <a:blip r:embed="rId2"/>
          <a:srcRect/>
          <a:stretch>
            <a:fillRect/>
          </a:stretch>
        </p:blipFill>
        <p:spPr>
          <a:xfrm>
            <a:off x="2157413" y="1773239"/>
            <a:ext cx="7899400" cy="4137025"/>
          </a:xfrm>
        </p:spPr>
      </p:pic>
      <p:cxnSp>
        <p:nvCxnSpPr>
          <p:cNvPr id="6" name="Connettore 1 5">
            <a:extLst/>
          </p:cNvPr>
          <p:cNvCxnSpPr>
            <a:cxnSpLocks/>
          </p:cNvCxnSpPr>
          <p:nvPr/>
        </p:nvCxnSpPr>
        <p:spPr>
          <a:xfrm>
            <a:off x="10056813" y="1773239"/>
            <a:ext cx="0" cy="41370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ttangolo 1"/>
          <p:cNvSpPr/>
          <p:nvPr/>
        </p:nvSpPr>
        <p:spPr>
          <a:xfrm>
            <a:off x="5664201" y="4868863"/>
            <a:ext cx="144463"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7" name="Rettangolo 6"/>
          <p:cNvSpPr/>
          <p:nvPr/>
        </p:nvSpPr>
        <p:spPr>
          <a:xfrm>
            <a:off x="7248525" y="4868863"/>
            <a:ext cx="2159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5" name="CasellaDiTesto 4"/>
          <p:cNvSpPr txBox="1"/>
          <p:nvPr/>
        </p:nvSpPr>
        <p:spPr>
          <a:xfrm>
            <a:off x="5651500" y="4822826"/>
            <a:ext cx="84138" cy="307975"/>
          </a:xfrm>
          <a:prstGeom prst="rect">
            <a:avLst/>
          </a:prstGeom>
          <a:noFill/>
        </p:spPr>
        <p:txBody>
          <a:bodyPr>
            <a:spAutoFit/>
          </a:bodyPr>
          <a:lstStyle/>
          <a:p>
            <a:pPr>
              <a:defRPr/>
            </a:pPr>
            <a:r>
              <a:rPr lang="it-IT" sz="1400" b="1" dirty="0"/>
              <a:t>6</a:t>
            </a:r>
          </a:p>
        </p:txBody>
      </p:sp>
      <p:sp>
        <p:nvSpPr>
          <p:cNvPr id="8" name="CasellaDiTesto 7"/>
          <p:cNvSpPr txBox="1"/>
          <p:nvPr/>
        </p:nvSpPr>
        <p:spPr>
          <a:xfrm>
            <a:off x="7140575" y="4822826"/>
            <a:ext cx="647700" cy="307975"/>
          </a:xfrm>
          <a:prstGeom prst="rect">
            <a:avLst/>
          </a:prstGeom>
          <a:noFill/>
        </p:spPr>
        <p:txBody>
          <a:bodyPr>
            <a:spAutoFit/>
          </a:bodyPr>
          <a:lstStyle/>
          <a:p>
            <a:pPr>
              <a:defRPr/>
            </a:pPr>
            <a:r>
              <a:rPr lang="it-IT" sz="1400" b="1" dirty="0"/>
              <a:t>36</a:t>
            </a:r>
          </a:p>
        </p:txBody>
      </p:sp>
      <p:sp>
        <p:nvSpPr>
          <p:cNvPr id="3" name="Rettangolo 2"/>
          <p:cNvSpPr/>
          <p:nvPr/>
        </p:nvSpPr>
        <p:spPr>
          <a:xfrm>
            <a:off x="3783013" y="4462464"/>
            <a:ext cx="1511300" cy="911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9" name="CasellaDiTesto 8"/>
          <p:cNvSpPr txBox="1"/>
          <p:nvPr/>
        </p:nvSpPr>
        <p:spPr>
          <a:xfrm>
            <a:off x="3773489" y="4462463"/>
            <a:ext cx="1512887" cy="939800"/>
          </a:xfrm>
          <a:prstGeom prst="rect">
            <a:avLst/>
          </a:prstGeom>
          <a:noFill/>
        </p:spPr>
        <p:txBody>
          <a:bodyPr>
            <a:spAutoFit/>
          </a:bodyPr>
          <a:lstStyle/>
          <a:p>
            <a:pPr algn="ctr">
              <a:defRPr/>
            </a:pPr>
            <a:r>
              <a:rPr lang="it-IT" sz="1100" b="1" u="sng" dirty="0">
                <a:latin typeface="+mj-lt"/>
              </a:rPr>
              <a:t>Indennità</a:t>
            </a:r>
            <a:r>
              <a:rPr lang="it-IT" sz="1100" b="1" dirty="0">
                <a:latin typeface="+mj-lt"/>
              </a:rPr>
              <a:t> (dopo sentenza della Corte Costituzionale, da calcolarsi secondo i parametri classici)</a:t>
            </a:r>
          </a:p>
        </p:txBody>
      </p:sp>
      <p:sp>
        <p:nvSpPr>
          <p:cNvPr id="4" name="Rettangolo 3"/>
          <p:cNvSpPr/>
          <p:nvPr/>
        </p:nvSpPr>
        <p:spPr>
          <a:xfrm>
            <a:off x="3773489" y="1773238"/>
            <a:ext cx="1520825" cy="86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11" name="CasellaDiTesto 10"/>
          <p:cNvSpPr txBox="1"/>
          <p:nvPr/>
        </p:nvSpPr>
        <p:spPr>
          <a:xfrm>
            <a:off x="3719513" y="1735138"/>
            <a:ext cx="1574800" cy="939800"/>
          </a:xfrm>
          <a:prstGeom prst="rect">
            <a:avLst/>
          </a:prstGeom>
          <a:noFill/>
        </p:spPr>
        <p:txBody>
          <a:bodyPr>
            <a:spAutoFit/>
          </a:bodyPr>
          <a:lstStyle/>
          <a:p>
            <a:pPr algn="ctr">
              <a:defRPr/>
            </a:pPr>
            <a:r>
              <a:rPr lang="it-IT" sz="1100" b="1" u="sng" dirty="0">
                <a:latin typeface="+mj-lt"/>
              </a:rPr>
              <a:t>Indennità</a:t>
            </a:r>
            <a:r>
              <a:rPr lang="it-IT" sz="1100" b="1" dirty="0">
                <a:latin typeface="+mj-lt"/>
              </a:rPr>
              <a:t> (dopo sentenza della Corte Costituzionale, da calcolarsi secondo i parametri classici)</a:t>
            </a:r>
          </a:p>
        </p:txBody>
      </p:sp>
      <p:cxnSp>
        <p:nvCxnSpPr>
          <p:cNvPr id="12" name="Connettore 1 11"/>
          <p:cNvCxnSpPr/>
          <p:nvPr/>
        </p:nvCxnSpPr>
        <p:spPr>
          <a:xfrm>
            <a:off x="3719513" y="2636838"/>
            <a:ext cx="157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a:off x="3719513" y="1773238"/>
            <a:ext cx="16557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40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3171"/>
                                        </p:tgtEl>
                                        <p:attrNameLst>
                                          <p:attrName>style.visibility</p:attrName>
                                        </p:attrNameLst>
                                      </p:cBhvr>
                                      <p:to>
                                        <p:strVal val="visible"/>
                                      </p:to>
                                    </p:set>
                                    <p:anim calcmode="lin" valueType="num">
                                      <p:cBhvr additive="base">
                                        <p:cTn id="7" dur="500" fill="hold"/>
                                        <p:tgtEl>
                                          <p:spTgt spid="263171"/>
                                        </p:tgtEl>
                                        <p:attrNameLst>
                                          <p:attrName>ppt_x</p:attrName>
                                        </p:attrNameLst>
                                      </p:cBhvr>
                                      <p:tavLst>
                                        <p:tav tm="0">
                                          <p:val>
                                            <p:strVal val="#ppt_x"/>
                                          </p:val>
                                        </p:tav>
                                        <p:tav tm="100000">
                                          <p:val>
                                            <p:strVal val="#ppt_x"/>
                                          </p:val>
                                        </p:tav>
                                      </p:tavLst>
                                    </p:anim>
                                    <p:anim calcmode="lin" valueType="num">
                                      <p:cBhvr additive="base">
                                        <p:cTn id="8" dur="500" fill="hold"/>
                                        <p:tgtEl>
                                          <p:spTgt spid="26317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5" grpId="0"/>
      <p:bldP spid="8" grpId="0"/>
      <p:bldP spid="3" grpId="0" animBg="1"/>
      <p:bldP spid="9" grpId="0"/>
      <p:bldP spid="4"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2924" y="246281"/>
            <a:ext cx="10363200" cy="1143000"/>
          </a:xfrm>
        </p:spPr>
        <p:txBody>
          <a:bodyPr/>
          <a:lstStyle/>
          <a:p>
            <a:pPr algn="ctr">
              <a:defRPr/>
            </a:pPr>
            <a:r>
              <a:rPr lang="it-IT" sz="3600" b="1" dirty="0">
                <a:solidFill>
                  <a:schemeClr val="accent1"/>
                </a:solidFill>
              </a:rPr>
              <a:t>Conclusioni</a:t>
            </a:r>
          </a:p>
        </p:txBody>
      </p:sp>
      <p:sp>
        <p:nvSpPr>
          <p:cNvPr id="3" name="Segnaposto contenuto 2"/>
          <p:cNvSpPr>
            <a:spLocks noGrp="1"/>
          </p:cNvSpPr>
          <p:nvPr>
            <p:ph idx="1"/>
          </p:nvPr>
        </p:nvSpPr>
        <p:spPr>
          <a:xfrm>
            <a:off x="1087821" y="1521028"/>
            <a:ext cx="10468303" cy="2782613"/>
          </a:xfrm>
        </p:spPr>
        <p:txBody>
          <a:bodyPr/>
          <a:lstStyle/>
          <a:p>
            <a:pPr>
              <a:defRPr/>
            </a:pPr>
            <a:r>
              <a:rPr lang="it-IT" sz="2000" dirty="0"/>
              <a:t>Lo scorso 26 settembre, la Corte Costituzionale ha dichiarato incostituzionale il D.lgs. 23/2015, il cd. Jobs </a:t>
            </a:r>
            <a:r>
              <a:rPr lang="it-IT" sz="2000" dirty="0" err="1"/>
              <a:t>Act</a:t>
            </a:r>
            <a:r>
              <a:rPr lang="it-IT" sz="2000" dirty="0"/>
              <a:t>, nella parte in cui stabiliva che il metodo di calcolo del risarcimento, in caso di illegittimità del licenziamento, dovesse essere legato alla sola anzianità di servizio del lavoratore. </a:t>
            </a:r>
          </a:p>
          <a:p>
            <a:pPr>
              <a:defRPr/>
            </a:pPr>
            <a:r>
              <a:rPr lang="it-IT" sz="2000" dirty="0"/>
              <a:t>Dalle motivazioni pubblicate lo scorso 8 ottobre è evincibile un ritorno ai vecchi parametri per lo stabilimento del quantum indennitario, ovvero quelli di cui all’art. 18 e dall’art. 8 L. 604/1966: le dimensioni dell’azienda, il numero di dipendenti occupati, l’anzianità di servizio del lavoratore e il comportamento delle parti.</a:t>
            </a:r>
          </a:p>
          <a:p>
            <a:pPr>
              <a:defRPr/>
            </a:pPr>
            <a:r>
              <a:rPr lang="it-IT" sz="2000" dirty="0"/>
              <a:t>In tutta probabilità, rimarrà preponderante il criterio dell’anzianità di servizio</a:t>
            </a:r>
          </a:p>
          <a:p>
            <a:pPr marL="0" indent="0">
              <a:buNone/>
              <a:defRPr/>
            </a:pPr>
            <a:endParaRPr lang="it-IT" sz="2000" i="1" dirty="0"/>
          </a:p>
        </p:txBody>
      </p:sp>
      <p:sp>
        <p:nvSpPr>
          <p:cNvPr id="100356" name="CasellaDiTesto 3"/>
          <p:cNvSpPr txBox="1">
            <a:spLocks noChangeArrowheads="1"/>
          </p:cNvSpPr>
          <p:nvPr/>
        </p:nvSpPr>
        <p:spPr bwMode="auto">
          <a:xfrm>
            <a:off x="1901798" y="5044972"/>
            <a:ext cx="8840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it-IT" altLang="it-IT" sz="2400" b="1" u="sng" dirty="0">
                <a:latin typeface="+mn-lt"/>
              </a:rPr>
              <a:t>Ritorno alla discrezionalità del Giudice e maggiore alea del giudizio</a:t>
            </a:r>
          </a:p>
        </p:txBody>
      </p:sp>
      <p:cxnSp>
        <p:nvCxnSpPr>
          <p:cNvPr id="6" name="Connettore 2 5"/>
          <p:cNvCxnSpPr/>
          <p:nvPr/>
        </p:nvCxnSpPr>
        <p:spPr>
          <a:xfrm flipH="1">
            <a:off x="6085490" y="4475147"/>
            <a:ext cx="1" cy="45720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5" name="CasellaDiTesto 4"/>
          <p:cNvSpPr txBox="1"/>
          <p:nvPr/>
        </p:nvSpPr>
        <p:spPr>
          <a:xfrm>
            <a:off x="914399" y="5779171"/>
            <a:ext cx="10799379" cy="400110"/>
          </a:xfrm>
          <a:prstGeom prst="rect">
            <a:avLst/>
          </a:prstGeom>
          <a:noFill/>
        </p:spPr>
        <p:txBody>
          <a:bodyPr wrap="square" rtlCol="0">
            <a:spAutoFit/>
          </a:bodyPr>
          <a:lstStyle/>
          <a:p>
            <a:r>
              <a:rPr lang="it-IT" sz="2000" b="1" u="sng" dirty="0"/>
              <a:t>Inevitabile incremento dei costi in caso di licenziamento di dipendenti con basse anzianità di servizio</a:t>
            </a:r>
          </a:p>
        </p:txBody>
      </p:sp>
    </p:spTree>
    <p:extLst>
      <p:ext uri="{BB962C8B-B14F-4D97-AF65-F5344CB8AC3E}">
        <p14:creationId xmlns:p14="http://schemas.microsoft.com/office/powerpoint/2010/main" val="234872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0356"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8">
            <a:extLst/>
          </p:cNvPr>
          <p:cNvSpPr txBox="1">
            <a:spLocks noChangeArrowheads="1"/>
          </p:cNvSpPr>
          <p:nvPr/>
        </p:nvSpPr>
        <p:spPr bwMode="auto">
          <a:xfrm>
            <a:off x="2208214" y="330200"/>
            <a:ext cx="7850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Calibri" panose="020F050202020403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Calibri" panose="020F050202020403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Arial" panose="020B0604020202020204" pitchFamily="34" charset="0"/>
                <a:cs typeface="Arial" panose="020B0604020202020204" pitchFamily="34" charset="0"/>
              </a:defRPr>
            </a:lvl9pPr>
          </a:lstStyle>
          <a:p>
            <a:pPr algn="ctr" fontAlgn="base">
              <a:spcBef>
                <a:spcPct val="0"/>
              </a:spcBef>
              <a:spcAft>
                <a:spcPct val="0"/>
              </a:spcAft>
              <a:buFontTx/>
              <a:buNone/>
              <a:defRPr/>
            </a:pPr>
            <a:r>
              <a:rPr lang="it-IT" altLang="it-IT" sz="3600" b="1" dirty="0">
                <a:solidFill>
                  <a:srgbClr val="F07F09"/>
                </a:solidFill>
                <a:latin typeface="Calibri"/>
              </a:rPr>
              <a:t>LE FONTI DEL POTERE DI CONTROLLO</a:t>
            </a:r>
          </a:p>
        </p:txBody>
      </p:sp>
      <p:sp>
        <p:nvSpPr>
          <p:cNvPr id="50180" name="Text Box 9"/>
          <p:cNvSpPr txBox="1">
            <a:spLocks noChangeArrowheads="1"/>
          </p:cNvSpPr>
          <p:nvPr/>
        </p:nvSpPr>
        <p:spPr bwMode="auto">
          <a:xfrm>
            <a:off x="1774825" y="620714"/>
            <a:ext cx="8712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fontAlgn="base">
              <a:spcBef>
                <a:spcPct val="0"/>
              </a:spcBef>
              <a:spcAft>
                <a:spcPct val="0"/>
              </a:spcAft>
              <a:buClrTx/>
              <a:buSzTx/>
              <a:buFontTx/>
              <a:buNone/>
            </a:pPr>
            <a:endParaRPr lang="it-IT" altLang="it-IT" sz="2200" i="1">
              <a:solidFill>
                <a:prstClr val="black"/>
              </a:solidFill>
              <a:cs typeface="Arial" panose="020B0604020202020204" pitchFamily="34" charset="0"/>
            </a:endParaRPr>
          </a:p>
        </p:txBody>
      </p:sp>
      <p:sp>
        <p:nvSpPr>
          <p:cNvPr id="50181" name="Rectangle 10"/>
          <p:cNvSpPr>
            <a:spLocks noChangeArrowheads="1"/>
          </p:cNvSpPr>
          <p:nvPr/>
        </p:nvSpPr>
        <p:spPr bwMode="auto">
          <a:xfrm>
            <a:off x="4511676" y="2276475"/>
            <a:ext cx="31527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fontAlgn="base">
              <a:spcBef>
                <a:spcPct val="0"/>
              </a:spcBef>
              <a:spcAft>
                <a:spcPct val="0"/>
              </a:spcAft>
              <a:buClrTx/>
              <a:buSzTx/>
              <a:buFontTx/>
              <a:buNone/>
            </a:pPr>
            <a:endParaRPr lang="it-IT" altLang="it-IT" sz="2200">
              <a:solidFill>
                <a:prstClr val="black"/>
              </a:solidFill>
              <a:cs typeface="Arial" panose="020B0604020202020204" pitchFamily="34" charset="0"/>
            </a:endParaRPr>
          </a:p>
        </p:txBody>
      </p:sp>
      <p:sp>
        <p:nvSpPr>
          <p:cNvPr id="6" name="Text Box 7"/>
          <p:cNvSpPr txBox="1">
            <a:spLocks noChangeArrowheads="1"/>
          </p:cNvSpPr>
          <p:nvPr/>
        </p:nvSpPr>
        <p:spPr bwMode="auto">
          <a:xfrm>
            <a:off x="2092305" y="1750521"/>
            <a:ext cx="8790344"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eaLnBrk="0" fontAlgn="base" hangingPunct="0">
              <a:spcAft>
                <a:spcPct val="0"/>
              </a:spcAft>
              <a:buClrTx/>
              <a:buSzTx/>
              <a:buFontTx/>
              <a:buNone/>
            </a:pPr>
            <a:r>
              <a:rPr lang="it-IT" sz="1800" b="1" dirty="0"/>
              <a:t>Art. 2094 c.c.: Lavoratore subordinato</a:t>
            </a:r>
          </a:p>
          <a:p>
            <a:pPr algn="just" eaLnBrk="0" fontAlgn="base" hangingPunct="0">
              <a:spcAft>
                <a:spcPct val="0"/>
              </a:spcAft>
              <a:buClrTx/>
              <a:buSzTx/>
              <a:buFontTx/>
              <a:buNone/>
            </a:pPr>
            <a:r>
              <a:rPr lang="it-IT" sz="1800" dirty="0"/>
              <a:t>«</a:t>
            </a:r>
            <a:r>
              <a:rPr lang="it-IT" sz="1800" i="1" dirty="0"/>
              <a:t>È prestatore di lavoro subordinato chi si obbliga mediante retribuzione a collaborare nell'impresa, prestando il proprio lavoro intellettuale o manuale alle dipendenze e sotto la direzione dell'imprenditore</a:t>
            </a:r>
            <a:r>
              <a:rPr lang="it-IT" sz="1800" dirty="0"/>
              <a:t>»</a:t>
            </a:r>
            <a:endParaRPr lang="it-IT" altLang="it-IT" sz="1800" b="1" dirty="0">
              <a:solidFill>
                <a:prstClr val="black"/>
              </a:solidFill>
              <a:cs typeface="Arial" panose="020B0604020202020204" pitchFamily="34" charset="0"/>
            </a:endParaRPr>
          </a:p>
          <a:p>
            <a:pPr eaLnBrk="0" fontAlgn="base" hangingPunct="0">
              <a:spcAft>
                <a:spcPct val="0"/>
              </a:spcAft>
              <a:buClrTx/>
              <a:buSzTx/>
              <a:buFontTx/>
              <a:buNone/>
            </a:pPr>
            <a:endParaRPr lang="it-IT" altLang="it-IT" sz="1800" b="1" dirty="0">
              <a:solidFill>
                <a:prstClr val="black"/>
              </a:solidFill>
              <a:cs typeface="Arial" panose="020B0604020202020204" pitchFamily="34" charset="0"/>
            </a:endParaRPr>
          </a:p>
          <a:p>
            <a:pPr eaLnBrk="0" fontAlgn="base" hangingPunct="0">
              <a:spcAft>
                <a:spcPct val="0"/>
              </a:spcAft>
              <a:buClrTx/>
              <a:buSzTx/>
              <a:buFontTx/>
              <a:buNone/>
            </a:pPr>
            <a:r>
              <a:rPr lang="it-IT" altLang="it-IT" sz="1800" b="1" dirty="0">
                <a:solidFill>
                  <a:prstClr val="black"/>
                </a:solidFill>
                <a:cs typeface="Arial" panose="020B0604020202020204" pitchFamily="34" charset="0"/>
              </a:rPr>
              <a:t>Art. 2104 c.c.: Diligenza del prestatore di lavoro</a:t>
            </a:r>
          </a:p>
          <a:p>
            <a:pPr algn="just" eaLnBrk="0" fontAlgn="base" hangingPunct="0">
              <a:spcAft>
                <a:spcPct val="0"/>
              </a:spcAft>
              <a:buClrTx/>
              <a:buSzTx/>
              <a:buFontTx/>
              <a:buNone/>
            </a:pPr>
            <a:r>
              <a:rPr lang="it-IT" altLang="it-IT" sz="1800" i="1" dirty="0">
                <a:solidFill>
                  <a:prstClr val="black"/>
                </a:solidFill>
                <a:cs typeface="Arial" panose="020B0604020202020204" pitchFamily="34" charset="0"/>
              </a:rPr>
              <a:t>«il prestatore di lavoro deve usare la diligenza richiesta dalla natura della prestazione dovuta, dall’interesse dell’impresa e da quello superiore della produzione nazionale. </a:t>
            </a:r>
          </a:p>
          <a:p>
            <a:pPr algn="just" eaLnBrk="0" fontAlgn="base" hangingPunct="0">
              <a:spcAft>
                <a:spcPct val="0"/>
              </a:spcAft>
              <a:buClrTx/>
              <a:buSzTx/>
              <a:buFontTx/>
              <a:buNone/>
            </a:pPr>
            <a:r>
              <a:rPr lang="it-IT" altLang="it-IT" sz="1800" i="1" dirty="0">
                <a:solidFill>
                  <a:prstClr val="black"/>
                </a:solidFill>
                <a:cs typeface="Arial" panose="020B0604020202020204" pitchFamily="34" charset="0"/>
              </a:rPr>
              <a:t>Deve inoltre osservazione le disposizioni per l’esecuzione e per la disciplina del lavoro impartite dall’imprenditore e dai collaboratori di questo dai quali gerarchicamente dipende»</a:t>
            </a:r>
          </a:p>
          <a:p>
            <a:pPr algn="just" eaLnBrk="0" fontAlgn="base" hangingPunct="0">
              <a:spcAft>
                <a:spcPct val="0"/>
              </a:spcAft>
              <a:buClrTx/>
              <a:buSzTx/>
              <a:buFontTx/>
              <a:buNone/>
            </a:pPr>
            <a:endParaRPr lang="it-IT" altLang="it-IT" sz="800" i="1" dirty="0">
              <a:solidFill>
                <a:prstClr val="black"/>
              </a:solidFill>
              <a:cs typeface="Arial" panose="020B0604020202020204" pitchFamily="34" charset="0"/>
            </a:endParaRPr>
          </a:p>
          <a:p>
            <a:pPr algn="just" eaLnBrk="0" fontAlgn="base" hangingPunct="0">
              <a:spcAft>
                <a:spcPct val="0"/>
              </a:spcAft>
              <a:buClrTx/>
              <a:buSzTx/>
              <a:buFontTx/>
              <a:buNone/>
            </a:pPr>
            <a:r>
              <a:rPr lang="it-IT" altLang="it-IT" sz="1800" b="1" dirty="0">
                <a:solidFill>
                  <a:prstClr val="black"/>
                </a:solidFill>
                <a:cs typeface="Arial" panose="020B0604020202020204" pitchFamily="34" charset="0"/>
              </a:rPr>
              <a:t>Art. 2105 c.c.: Obbligo di fedeltà</a:t>
            </a:r>
          </a:p>
          <a:p>
            <a:pPr algn="just" eaLnBrk="0" fontAlgn="base" hangingPunct="0">
              <a:spcAft>
                <a:spcPct val="0"/>
              </a:spcAft>
              <a:buClrTx/>
              <a:buSzTx/>
              <a:buFontTx/>
              <a:buNone/>
            </a:pPr>
            <a:r>
              <a:rPr lang="it-IT" altLang="it-IT" sz="1800" i="1" dirty="0">
                <a:solidFill>
                  <a:prstClr val="black"/>
                </a:solidFill>
                <a:cs typeface="Arial" panose="020B0604020202020204" pitchFamily="34" charset="0"/>
              </a:rPr>
              <a:t>«il prestatore di lavoro non deve trattare affari, per conto proprio o di terzi, in concorrenza con l’imprenditore, né divulgare notizie attinenti all’organizzazione e ai metodi di produzione dell’impresa, o farne uso in modo da poter recare ad essa pregiudizio.»</a:t>
            </a:r>
          </a:p>
          <a:p>
            <a:pPr algn="just" eaLnBrk="0" fontAlgn="base" hangingPunct="0">
              <a:spcAft>
                <a:spcPct val="0"/>
              </a:spcAft>
              <a:buClrTx/>
              <a:buSzTx/>
              <a:buFontTx/>
              <a:buNone/>
            </a:pPr>
            <a:endParaRPr lang="it-IT" altLang="it-IT" sz="800" i="1" dirty="0">
              <a:solidFill>
                <a:prstClr val="black"/>
              </a:solidFill>
              <a:cs typeface="Arial" panose="020B0604020202020204" pitchFamily="34" charset="0"/>
            </a:endParaRPr>
          </a:p>
          <a:p>
            <a:pPr algn="just" eaLnBrk="0" fontAlgn="base" hangingPunct="0">
              <a:spcAft>
                <a:spcPct val="0"/>
              </a:spcAft>
              <a:buClrTx/>
              <a:buSzTx/>
              <a:buFontTx/>
              <a:buNone/>
            </a:pPr>
            <a:endParaRPr lang="it-IT" altLang="it-IT" sz="1800" i="1" dirty="0">
              <a:solidFill>
                <a:prstClr val="black"/>
              </a:solidFill>
              <a:cs typeface="Arial" panose="020B0604020202020204" pitchFamily="34" charset="0"/>
            </a:endParaRPr>
          </a:p>
        </p:txBody>
      </p:sp>
    </p:spTree>
    <p:extLst>
      <p:ext uri="{BB962C8B-B14F-4D97-AF65-F5344CB8AC3E}">
        <p14:creationId xmlns:p14="http://schemas.microsoft.com/office/powerpoint/2010/main" val="36163530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itolo 3">
            <a:extLst/>
          </p:cNvPr>
          <p:cNvSpPr>
            <a:spLocks noGrp="1"/>
          </p:cNvSpPr>
          <p:nvPr>
            <p:ph type="title"/>
          </p:nvPr>
        </p:nvSpPr>
        <p:spPr>
          <a:xfrm>
            <a:off x="2135188" y="294454"/>
            <a:ext cx="8229600" cy="1143000"/>
          </a:xfrm>
        </p:spPr>
        <p:txBody>
          <a:bodyPr/>
          <a:lstStyle/>
          <a:p>
            <a:pPr algn="ctr">
              <a:defRPr/>
            </a:pPr>
            <a:r>
              <a:rPr lang="it-IT" altLang="it-IT" sz="3200" b="1" dirty="0">
                <a:solidFill>
                  <a:schemeClr val="accent1"/>
                </a:solidFill>
              </a:rPr>
              <a:t>Conclusioni</a:t>
            </a:r>
          </a:p>
        </p:txBody>
      </p:sp>
      <p:sp>
        <p:nvSpPr>
          <p:cNvPr id="4" name="Segnaposto contenuto 5">
            <a:extLst/>
          </p:cNvPr>
          <p:cNvSpPr txBox="1">
            <a:spLocks/>
          </p:cNvSpPr>
          <p:nvPr/>
        </p:nvSpPr>
        <p:spPr>
          <a:xfrm>
            <a:off x="1547513" y="1547813"/>
            <a:ext cx="9420826" cy="2204379"/>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marL="0" indent="0" algn="just">
              <a:spcBef>
                <a:spcPts val="0"/>
              </a:spcBef>
              <a:buNone/>
              <a:defRPr/>
            </a:pPr>
            <a:r>
              <a:rPr lang="it-IT" altLang="it-IT" sz="1800" b="1" kern="0" dirty="0"/>
              <a:t>Tutela reintegratoria</a:t>
            </a:r>
            <a:r>
              <a:rPr lang="it-IT" altLang="it-IT" sz="1800" kern="0" dirty="0"/>
              <a:t>:</a:t>
            </a:r>
          </a:p>
          <a:p>
            <a:pPr marL="0" indent="0" algn="just">
              <a:spcBef>
                <a:spcPts val="0"/>
              </a:spcBef>
              <a:buFontTx/>
              <a:buAutoNum type="arabicPeriod"/>
              <a:defRPr/>
            </a:pPr>
            <a:r>
              <a:rPr lang="it-IT" altLang="it-IT" sz="1800" kern="0" dirty="0"/>
              <a:t>licenziamenti discriminatori o nulli;</a:t>
            </a:r>
          </a:p>
          <a:p>
            <a:pPr marL="0" indent="0" algn="just">
              <a:spcBef>
                <a:spcPts val="0"/>
              </a:spcBef>
              <a:buFontTx/>
              <a:buAutoNum type="arabicPeriod"/>
              <a:defRPr/>
            </a:pPr>
            <a:r>
              <a:rPr lang="it-IT" altLang="it-IT" sz="1800" kern="0" dirty="0"/>
              <a:t>licenziamenti intimati in forma orale;</a:t>
            </a:r>
          </a:p>
          <a:p>
            <a:pPr marL="0" indent="0" algn="just">
              <a:spcBef>
                <a:spcPts val="0"/>
              </a:spcBef>
              <a:buFontTx/>
              <a:buAutoNum type="arabicPeriod"/>
              <a:defRPr/>
            </a:pPr>
            <a:r>
              <a:rPr lang="it-IT" altLang="it-IT" sz="1800" kern="0" dirty="0"/>
              <a:t>difetto di giustificazione per motivo consistente nella disabilità fisica o psichica del lavoratore;</a:t>
            </a:r>
          </a:p>
          <a:p>
            <a:pPr marL="0" indent="0" algn="just">
              <a:spcBef>
                <a:spcPts val="0"/>
              </a:spcBef>
              <a:buFontTx/>
              <a:buAutoNum type="arabicPeriod"/>
              <a:defRPr/>
            </a:pPr>
            <a:r>
              <a:rPr lang="it-IT" altLang="it-IT" sz="1800" kern="0" dirty="0"/>
              <a:t>licenziamenti per giusta causa o giustificato motivo soggettivo in cui sia direttamente dimostrata in giudizio l’insussistenza del fatto materiale contestato;</a:t>
            </a:r>
          </a:p>
          <a:p>
            <a:pPr marL="0" indent="0" algn="just">
              <a:spcBef>
                <a:spcPts val="0"/>
              </a:spcBef>
              <a:buFontTx/>
              <a:buAutoNum type="arabicPeriod"/>
              <a:defRPr/>
            </a:pPr>
            <a:r>
              <a:rPr lang="it-IT" altLang="it-IT" sz="1800" kern="0" dirty="0"/>
              <a:t>licenziamenti collettivi privi della forma scritta.</a:t>
            </a:r>
          </a:p>
          <a:p>
            <a:pPr marL="0" indent="0" algn="just">
              <a:spcBef>
                <a:spcPts val="0"/>
              </a:spcBef>
              <a:buNone/>
              <a:defRPr/>
            </a:pPr>
            <a:endParaRPr lang="it-IT" altLang="it-IT" sz="1800" kern="0" dirty="0"/>
          </a:p>
          <a:p>
            <a:pPr marL="0" indent="0">
              <a:defRPr/>
            </a:pPr>
            <a:endParaRPr lang="it-IT" altLang="it-IT" sz="1800" kern="0" dirty="0"/>
          </a:p>
        </p:txBody>
      </p:sp>
      <p:sp>
        <p:nvSpPr>
          <p:cNvPr id="3" name="CasellaDiTesto 2"/>
          <p:cNvSpPr txBox="1"/>
          <p:nvPr/>
        </p:nvSpPr>
        <p:spPr>
          <a:xfrm>
            <a:off x="1531637" y="3405351"/>
            <a:ext cx="9436702" cy="2308324"/>
          </a:xfrm>
          <a:prstGeom prst="rect">
            <a:avLst/>
          </a:prstGeom>
          <a:noFill/>
        </p:spPr>
        <p:txBody>
          <a:bodyPr wrap="square" rtlCol="0">
            <a:spAutoFit/>
          </a:bodyPr>
          <a:lstStyle/>
          <a:p>
            <a:pPr algn="just">
              <a:defRPr/>
            </a:pPr>
            <a:endParaRPr lang="it-IT" altLang="it-IT" kern="0" dirty="0"/>
          </a:p>
          <a:p>
            <a:pPr algn="just">
              <a:buClr>
                <a:srgbClr val="FF9900"/>
              </a:buClr>
              <a:defRPr/>
            </a:pPr>
            <a:r>
              <a:rPr lang="it-IT" altLang="it-IT" b="1" dirty="0">
                <a:solidFill>
                  <a:srgbClr val="000000"/>
                </a:solidFill>
              </a:rPr>
              <a:t>Tutela </a:t>
            </a:r>
            <a:r>
              <a:rPr lang="it-IT" altLang="it-IT" b="1" u="sng" dirty="0">
                <a:solidFill>
                  <a:srgbClr val="000000"/>
                </a:solidFill>
              </a:rPr>
              <a:t>solo</a:t>
            </a:r>
            <a:r>
              <a:rPr lang="it-IT" altLang="it-IT" b="1" dirty="0">
                <a:solidFill>
                  <a:srgbClr val="000000"/>
                </a:solidFill>
              </a:rPr>
              <a:t> risarcitoria</a:t>
            </a:r>
            <a:r>
              <a:rPr lang="it-IT" altLang="it-IT" dirty="0">
                <a:solidFill>
                  <a:srgbClr val="000000"/>
                </a:solidFill>
              </a:rPr>
              <a:t>:</a:t>
            </a:r>
          </a:p>
          <a:p>
            <a:pPr algn="just">
              <a:buClr>
                <a:srgbClr val="FF9900"/>
              </a:buClr>
              <a:buFontTx/>
              <a:buAutoNum type="arabicPeriod"/>
              <a:defRPr/>
            </a:pPr>
            <a:r>
              <a:rPr lang="it-IT" altLang="it-IT" dirty="0">
                <a:solidFill>
                  <a:srgbClr val="000000"/>
                </a:solidFill>
              </a:rPr>
              <a:t>tutti gli altri casi di licenziamento illegittimo per giustificato motivo (oggettivo e soggettivo) e giusta causa;</a:t>
            </a:r>
          </a:p>
          <a:p>
            <a:pPr algn="just">
              <a:buClr>
                <a:srgbClr val="FF9900"/>
              </a:buClr>
              <a:buFontTx/>
              <a:buAutoNum type="arabicPeriod"/>
              <a:defRPr/>
            </a:pPr>
            <a:r>
              <a:rPr lang="it-IT" altLang="it-IT" dirty="0">
                <a:solidFill>
                  <a:srgbClr val="000000"/>
                </a:solidFill>
              </a:rPr>
              <a:t>licenziamenti affetti da soli vizi formali o procedurali;</a:t>
            </a:r>
          </a:p>
          <a:p>
            <a:pPr algn="just">
              <a:buClr>
                <a:srgbClr val="FF9900"/>
              </a:buClr>
              <a:buFontTx/>
              <a:buAutoNum type="arabicPeriod"/>
              <a:defRPr/>
            </a:pPr>
            <a:r>
              <a:rPr lang="it-IT" altLang="it-IT" dirty="0">
                <a:solidFill>
                  <a:srgbClr val="000000"/>
                </a:solidFill>
              </a:rPr>
              <a:t>licenziamenti collettivi in violazione delle procedure di cui all’art. 4, comma 12, o dei criteri di scelta di cui all’art. 5, comma 1, L. 223/1991.</a:t>
            </a:r>
          </a:p>
          <a:p>
            <a:endParaRPr lang="it-IT" dirty="0"/>
          </a:p>
        </p:txBody>
      </p:sp>
      <p:sp>
        <p:nvSpPr>
          <p:cNvPr id="5" name="CasellaDiTesto 4"/>
          <p:cNvSpPr txBox="1"/>
          <p:nvPr/>
        </p:nvSpPr>
        <p:spPr>
          <a:xfrm>
            <a:off x="536028" y="5713675"/>
            <a:ext cx="11225048" cy="646331"/>
          </a:xfrm>
          <a:prstGeom prst="rect">
            <a:avLst/>
          </a:prstGeom>
          <a:noFill/>
        </p:spPr>
        <p:txBody>
          <a:bodyPr wrap="square" rtlCol="0">
            <a:spAutoFit/>
          </a:bodyPr>
          <a:lstStyle/>
          <a:p>
            <a:pPr algn="just">
              <a:defRPr/>
            </a:pPr>
            <a:r>
              <a:rPr lang="it-IT" altLang="it-IT" b="1" kern="0" dirty="0"/>
              <a:t>Obiettivo di limitare il ricorso all’autorità giudiziaria </a:t>
            </a:r>
            <a:r>
              <a:rPr lang="it-IT" altLang="it-IT" b="1" kern="0" dirty="0">
                <a:sym typeface="Wingdings" panose="05000000000000000000" pitchFamily="2" charset="2"/>
              </a:rPr>
              <a:t> dopo la pronuncia di incostituzionalità, anche la conciliazione agevolata perde gran parte del suo appeal per il lavoratore</a:t>
            </a:r>
            <a:endParaRPr lang="it-IT" altLang="it-IT" b="1" kern="0" dirty="0"/>
          </a:p>
        </p:txBody>
      </p:sp>
    </p:spTree>
    <p:extLst>
      <p:ext uri="{BB962C8B-B14F-4D97-AF65-F5344CB8AC3E}">
        <p14:creationId xmlns:p14="http://schemas.microsoft.com/office/powerpoint/2010/main" val="350120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76803" name="Text Box 7"/>
          <p:cNvSpPr txBox="1">
            <a:spLocks noChangeArrowheads="1"/>
          </p:cNvSpPr>
          <p:nvPr/>
        </p:nvSpPr>
        <p:spPr bwMode="auto">
          <a:xfrm>
            <a:off x="2209800" y="1606550"/>
            <a:ext cx="8001000" cy="4630738"/>
          </a:xfrm>
          <a:prstGeom prst="rect">
            <a:avLst/>
          </a:prstGeom>
          <a:solidFill>
            <a:schemeClr val="bg1"/>
          </a:solidFill>
          <a:ln w="9525">
            <a:solidFill>
              <a:schemeClr val="bg1"/>
            </a:solidFill>
            <a:miter lim="800000"/>
            <a:headEnd/>
            <a:tailEnd/>
          </a:ln>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SzTx/>
              <a:buFontTx/>
              <a:buNone/>
            </a:pPr>
            <a:r>
              <a:rPr lang="it-IT" altLang="it-IT" sz="2000" dirty="0">
                <a:cs typeface="Arial" panose="020B0604020202020204" pitchFamily="34" charset="0"/>
              </a:rPr>
              <a:t>Il nuovo </a:t>
            </a:r>
            <a:r>
              <a:rPr lang="it-IT" altLang="it-IT" sz="2000" b="1" dirty="0">
                <a:cs typeface="Arial" panose="020B0604020202020204" pitchFamily="34" charset="0"/>
              </a:rPr>
              <a:t>art. 4 Stat. Lav. </a:t>
            </a:r>
            <a:r>
              <a:rPr lang="it-IT" altLang="it-IT" sz="2000" dirty="0">
                <a:cs typeface="Arial" panose="020B0604020202020204" pitchFamily="34" charset="0"/>
              </a:rPr>
              <a:t>(post Jobs </a:t>
            </a:r>
            <a:r>
              <a:rPr lang="it-IT" altLang="it-IT" sz="2000" dirty="0" err="1">
                <a:cs typeface="Arial" panose="020B0604020202020204" pitchFamily="34" charset="0"/>
              </a:rPr>
              <a:t>Act</a:t>
            </a:r>
            <a:r>
              <a:rPr lang="it-IT" altLang="it-IT" sz="2000" dirty="0">
                <a:cs typeface="Arial" panose="020B0604020202020204" pitchFamily="34" charset="0"/>
              </a:rPr>
              <a:t>)</a:t>
            </a:r>
          </a:p>
          <a:p>
            <a:pPr algn="just">
              <a:spcBef>
                <a:spcPct val="0"/>
              </a:spcBef>
              <a:buClrTx/>
              <a:buSzTx/>
              <a:buFontTx/>
              <a:buNone/>
            </a:pPr>
            <a:r>
              <a:rPr lang="it-IT" altLang="it-IT" sz="2000" i="1" dirty="0">
                <a:cs typeface="Arial" panose="020B0604020202020204" pitchFamily="34" charset="0"/>
              </a:rPr>
              <a:t>«1. Gli impianti audiovisivi e gli altri strumenti dai quali derivi anche la possibilità di controllo a distanza dell'attività dei lavoratori possono essere impiegati esclusivamente per esigenze organizzative e produttive, per la sicurezza del lavoro e per la tutela del patrimonio aziendale e possono essere installati previo accordo collettivo (…).</a:t>
            </a:r>
          </a:p>
          <a:p>
            <a:pPr algn="just">
              <a:spcBef>
                <a:spcPct val="0"/>
              </a:spcBef>
              <a:buClrTx/>
              <a:buSzTx/>
              <a:buFontTx/>
              <a:buNone/>
            </a:pPr>
            <a:r>
              <a:rPr lang="it-IT" altLang="it-IT" sz="2000" i="1" dirty="0">
                <a:cs typeface="Arial" panose="020B0604020202020204" pitchFamily="34" charset="0"/>
              </a:rPr>
              <a:t>2. La disposizione di cui al co. 1 non si applica agli strumenti utilizzati dal lavoratore per rendere la prestazione lavorativa e agli strumenti di registrazione degli accessi e delle presenze.</a:t>
            </a:r>
          </a:p>
          <a:p>
            <a:pPr algn="just">
              <a:spcBef>
                <a:spcPct val="0"/>
              </a:spcBef>
              <a:buClrTx/>
              <a:buSzTx/>
              <a:buFontTx/>
              <a:buNone/>
            </a:pPr>
            <a:r>
              <a:rPr lang="it-IT" altLang="it-IT" sz="2000" i="1" dirty="0">
                <a:cs typeface="Arial" panose="020B0604020202020204" pitchFamily="34" charset="0"/>
              </a:rPr>
              <a:t>3. Le informazioni raccolte ai sensi dei co. 1 e 2 </a:t>
            </a:r>
            <a:r>
              <a:rPr lang="it-IT" altLang="it-IT" sz="2000" i="1" u="sng" dirty="0">
                <a:cs typeface="Arial" panose="020B0604020202020204" pitchFamily="34" charset="0"/>
              </a:rPr>
              <a:t>sono utilizzabili a tutti i fini connessi al rapporto di lavoro </a:t>
            </a:r>
            <a:r>
              <a:rPr lang="it-IT" altLang="it-IT" sz="2000" i="1" dirty="0">
                <a:cs typeface="Arial" panose="020B0604020202020204" pitchFamily="34" charset="0"/>
              </a:rPr>
              <a:t>a condizione che sia data al lavoratore adeguata informazione delle modalità d'uso degli strumenti e di effettuazione dei controlli e nel rispetto di quanto disposto dal decreto legislativo 30 giugno 2003, n. 196.»</a:t>
            </a: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p:txBody>
      </p:sp>
      <p:sp>
        <p:nvSpPr>
          <p:cNvPr id="76804" name="Text Box 23"/>
          <p:cNvSpPr txBox="1">
            <a:spLocks noChangeArrowheads="1"/>
          </p:cNvSpPr>
          <p:nvPr/>
        </p:nvSpPr>
        <p:spPr bwMode="auto">
          <a:xfrm>
            <a:off x="785648" y="553750"/>
            <a:ext cx="106207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sz="3200" b="1" dirty="0">
                <a:solidFill>
                  <a:schemeClr val="accent1"/>
                </a:solidFill>
                <a:cs typeface="Arial" panose="020B0604020202020204" pitchFamily="34" charset="0"/>
              </a:rPr>
              <a:t>Il potere di controllo</a:t>
            </a:r>
          </a:p>
        </p:txBody>
      </p:sp>
      <p:sp>
        <p:nvSpPr>
          <p:cNvPr id="76805" name="Rettangolo 2"/>
          <p:cNvSpPr>
            <a:spLocks noChangeArrowheads="1"/>
          </p:cNvSpPr>
          <p:nvPr/>
        </p:nvSpPr>
        <p:spPr bwMode="auto">
          <a:xfrm>
            <a:off x="2711450" y="4724400"/>
            <a:ext cx="7056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ClrTx/>
              <a:buSzTx/>
              <a:buFontTx/>
              <a:buChar char="-"/>
            </a:pPr>
            <a:endParaRPr lang="it-IT" altLang="it-IT" sz="180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9530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76803" name="Text Box 7"/>
          <p:cNvSpPr txBox="1">
            <a:spLocks noChangeArrowheads="1"/>
          </p:cNvSpPr>
          <p:nvPr/>
        </p:nvSpPr>
        <p:spPr bwMode="auto">
          <a:xfrm>
            <a:off x="978793" y="1606550"/>
            <a:ext cx="10715223" cy="4356368"/>
          </a:xfrm>
          <a:prstGeom prst="rect">
            <a:avLst/>
          </a:prstGeom>
          <a:solidFill>
            <a:schemeClr val="bg1"/>
          </a:solidFill>
          <a:ln w="9525">
            <a:solidFill>
              <a:schemeClr val="bg1"/>
            </a:solidFill>
            <a:miter lim="800000"/>
            <a:headEnd/>
            <a:tailEnd/>
          </a:ln>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buNone/>
            </a:pPr>
            <a:r>
              <a:rPr lang="it-IT" sz="1800" b="1" dirty="0"/>
              <a:t>Art. 2. (Guardie giurate)</a:t>
            </a:r>
          </a:p>
          <a:p>
            <a:pPr>
              <a:buNone/>
            </a:pPr>
            <a:r>
              <a:rPr lang="it-IT" sz="1800" i="1" dirty="0"/>
              <a:t>«Il datore di lavoro può impiegare le guardie particolari giurate, di cui agli articoli 133 e seguenti del testo unico approvato con regio decreto 18 giugno 1931, numero 773, soltanto per scopi di tutela del patrimonio aziendale. Le guardie giurate non possono contestare ai lavoratori azioni o fatti diversi da quelli che attengono alla tutela del patrimonio aziendale. E' fatto divieto al datore di lavoro di adibire alla vigilanza sull'attività lavorativa le guardie di cui al primo comma, le quali non possono accedere nei locali dove si svolge tale attività, durante lo svolgimento della stessa, se non eccezionalmente per specifiche e motivate esigenze attinenti ai compiti di cui al primo comma. In caso di inosservanza da parte di una guardia particolare giurata delle disposizioni di cui al presente articolo, l'Ispettorato del lavoro ne promuove presso il questore la sospensione dal servizio, salvo il provvedimento di revoca della licenza da parte del prefetto nei casi più gravi.»</a:t>
            </a:r>
          </a:p>
          <a:p>
            <a:pPr>
              <a:buNone/>
            </a:pPr>
            <a:r>
              <a:rPr lang="it-IT" sz="1800" b="1" dirty="0"/>
              <a:t>Art. 3. (Personale di vigilanza)</a:t>
            </a:r>
          </a:p>
          <a:p>
            <a:pPr>
              <a:buNone/>
            </a:pPr>
            <a:r>
              <a:rPr lang="it-IT" sz="1800" i="1" dirty="0"/>
              <a:t>«I nominativi e le mansioni specifiche del personale addetto alla vigilanza dell'attività lavorativa debbono essere comunicati ai lavoratori interessati».</a:t>
            </a: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a:p>
            <a:pPr algn="just" eaLnBrk="1" hangingPunct="1">
              <a:spcBef>
                <a:spcPct val="0"/>
              </a:spcBef>
              <a:buClrTx/>
              <a:buSzTx/>
              <a:buFontTx/>
              <a:buNone/>
            </a:pPr>
            <a:endParaRPr lang="it-IT" altLang="it-IT" sz="2000" dirty="0">
              <a:solidFill>
                <a:schemeClr val="tx2"/>
              </a:solidFill>
              <a:cs typeface="Arial" panose="020B0604020202020204" pitchFamily="34" charset="0"/>
            </a:endParaRPr>
          </a:p>
        </p:txBody>
      </p:sp>
      <p:sp>
        <p:nvSpPr>
          <p:cNvPr id="76804" name="Text Box 23"/>
          <p:cNvSpPr txBox="1">
            <a:spLocks noChangeArrowheads="1"/>
          </p:cNvSpPr>
          <p:nvPr/>
        </p:nvSpPr>
        <p:spPr bwMode="auto">
          <a:xfrm>
            <a:off x="785648" y="553750"/>
            <a:ext cx="106207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sz="3200" b="1" dirty="0">
                <a:solidFill>
                  <a:schemeClr val="accent1"/>
                </a:solidFill>
                <a:cs typeface="Arial" panose="020B0604020202020204" pitchFamily="34" charset="0"/>
              </a:rPr>
              <a:t>Segue...Il potere di controllo</a:t>
            </a:r>
          </a:p>
        </p:txBody>
      </p:sp>
      <p:sp>
        <p:nvSpPr>
          <p:cNvPr id="76805" name="Rettangolo 2"/>
          <p:cNvSpPr>
            <a:spLocks noChangeArrowheads="1"/>
          </p:cNvSpPr>
          <p:nvPr/>
        </p:nvSpPr>
        <p:spPr bwMode="auto">
          <a:xfrm>
            <a:off x="2711450" y="4724400"/>
            <a:ext cx="7056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ClrTx/>
              <a:buSzTx/>
              <a:buFontTx/>
              <a:buChar char="-"/>
            </a:pPr>
            <a:endParaRPr lang="it-IT" altLang="it-IT" sz="180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46008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76804" name="Text Box 23"/>
          <p:cNvSpPr txBox="1">
            <a:spLocks noChangeArrowheads="1"/>
          </p:cNvSpPr>
          <p:nvPr/>
        </p:nvSpPr>
        <p:spPr bwMode="auto">
          <a:xfrm>
            <a:off x="785648" y="553750"/>
            <a:ext cx="106207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sz="3200" b="1" dirty="0">
                <a:solidFill>
                  <a:schemeClr val="accent1"/>
                </a:solidFill>
                <a:cs typeface="Arial" panose="020B0604020202020204" pitchFamily="34" charset="0"/>
              </a:rPr>
              <a:t>Segue...Il potere di controllo</a:t>
            </a:r>
          </a:p>
        </p:txBody>
      </p:sp>
      <p:sp>
        <p:nvSpPr>
          <p:cNvPr id="76805" name="Rettangolo 2"/>
          <p:cNvSpPr>
            <a:spLocks noChangeArrowheads="1"/>
          </p:cNvSpPr>
          <p:nvPr/>
        </p:nvSpPr>
        <p:spPr bwMode="auto">
          <a:xfrm>
            <a:off x="2711450" y="4724400"/>
            <a:ext cx="7056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ClrTx/>
              <a:buSzTx/>
              <a:buFontTx/>
              <a:buChar char="-"/>
            </a:pPr>
            <a:endParaRPr lang="it-IT" altLang="it-IT" sz="1800">
              <a:latin typeface="Arial" panose="020B0604020202020204" pitchFamily="34" charset="0"/>
              <a:cs typeface="Arial" panose="020B0604020202020204" pitchFamily="34" charset="0"/>
              <a:sym typeface="Wingdings" panose="05000000000000000000" pitchFamily="2" charset="2"/>
            </a:endParaRPr>
          </a:p>
        </p:txBody>
      </p:sp>
      <p:sp>
        <p:nvSpPr>
          <p:cNvPr id="6" name="Rettangolo 5"/>
          <p:cNvSpPr/>
          <p:nvPr/>
        </p:nvSpPr>
        <p:spPr>
          <a:xfrm>
            <a:off x="841293" y="1572142"/>
            <a:ext cx="10796752" cy="5016758"/>
          </a:xfrm>
          <a:prstGeom prst="rect">
            <a:avLst/>
          </a:prstGeom>
        </p:spPr>
        <p:txBody>
          <a:bodyPr wrap="square">
            <a:spAutoFit/>
          </a:bodyPr>
          <a:lstStyle/>
          <a:p>
            <a:pPr algn="just"/>
            <a:r>
              <a:rPr lang="it-IT" sz="1600" b="1" dirty="0"/>
              <a:t>Art. 5. (Accertamenti sanitari)</a:t>
            </a:r>
          </a:p>
          <a:p>
            <a:pPr algn="just"/>
            <a:r>
              <a:rPr lang="it-IT" sz="1600" dirty="0"/>
              <a:t>«</a:t>
            </a:r>
            <a:r>
              <a:rPr lang="it-IT" sz="1600" i="1" dirty="0"/>
              <a:t>Sono vietati accertamenti da parte del datore di lavoro sulla idoneità e sulla infermità per malattia o infortunio del lavoratore dipendente.</a:t>
            </a:r>
          </a:p>
          <a:p>
            <a:pPr algn="just"/>
            <a:r>
              <a:rPr lang="it-IT" sz="1600" i="1" dirty="0"/>
              <a:t>Il controllo delle assenze per infermità può essere effettuato soltanto attraverso i servizi ispettivi degli istituti previdenziali competenti, i quali sono tenuti a compierlo quando il datore di lavoro lo richieda.</a:t>
            </a:r>
          </a:p>
          <a:p>
            <a:pPr algn="just"/>
            <a:r>
              <a:rPr lang="it-IT" sz="1600" i="1" dirty="0"/>
              <a:t>Il datore di lavoro ha facoltà di far controllare la idoneità fisica del lavoratore da parte di enti pubblici ed istituti specializzati di diritto pubblico</a:t>
            </a:r>
            <a:r>
              <a:rPr lang="it-IT" sz="1600" dirty="0"/>
              <a:t>».</a:t>
            </a:r>
          </a:p>
          <a:p>
            <a:pPr algn="just"/>
            <a:r>
              <a:rPr lang="it-IT" sz="1600" b="1" dirty="0"/>
              <a:t>Art. 6. (Visite personali di controllo)</a:t>
            </a:r>
          </a:p>
          <a:p>
            <a:pPr algn="just"/>
            <a:r>
              <a:rPr lang="it-IT" sz="1600" dirty="0"/>
              <a:t>«</a:t>
            </a:r>
            <a:r>
              <a:rPr lang="it-IT" sz="1600" i="1" dirty="0"/>
              <a:t>Le visite personali di controllo sul lavoratore sono vietate fuorché nei casi in cui siano indispensabili ai fini della tutela del patrimonio aziendale, in relazione alla qualità degli strumenti di lavoro o delle materie prime o dei prodotti.</a:t>
            </a:r>
          </a:p>
          <a:p>
            <a:pPr algn="just"/>
            <a:r>
              <a:rPr lang="it-IT" sz="1600" i="1" dirty="0"/>
              <a:t>In tali casi le visite personali potranno essere effettuate soltanto a condizione che siano eseguite all'uscita dei luoghi di lavoro, che siano salvaguardate la dignità e la riservatezza del lavoratore e che avvengano con l'applicazione di sistemi di selezione automatica riferiti alla collettività o a gruppi di lavoratori.</a:t>
            </a:r>
          </a:p>
          <a:p>
            <a:pPr algn="just"/>
            <a:r>
              <a:rPr lang="it-IT" sz="1600" i="1" dirty="0"/>
              <a:t>Le ipotesi nelle quali possono essere disposte le visite personali, nonché, ferme restando le condizioni di cui al secondo comma del presente articolo, le relative modalità debbono essere concordate dal datore di lavoro con le rappresentanze sindacali aziendali oppure, in mancanza di queste, con la commissione interna. In difetto di accordo, su istanza del datore di lavoro, provvede l'Ispettorato del lavoro.</a:t>
            </a:r>
          </a:p>
          <a:p>
            <a:pPr algn="just"/>
            <a:r>
              <a:rPr lang="it-IT" sz="1600" i="1" dirty="0"/>
              <a:t>Contro i provvedimenti dell'Ispettorato del lavoro di cui al precedente comma, il datore di lavoro, le rappresentanze sindacali aziendali o, in mancanza di queste, la commissione interna, oppure i sindacati dei lavoratori di cui al successivo articolo 19 possono ricorrere, entro 30 giorni dalla comunicazione del provvedimento, al Ministro per il lavoro e la previdenza sociale</a:t>
            </a:r>
            <a:r>
              <a:rPr lang="it-IT" sz="1600" dirty="0"/>
              <a:t>».</a:t>
            </a:r>
          </a:p>
        </p:txBody>
      </p:sp>
    </p:spTree>
    <p:extLst>
      <p:ext uri="{BB962C8B-B14F-4D97-AF65-F5344CB8AC3E}">
        <p14:creationId xmlns:p14="http://schemas.microsoft.com/office/powerpoint/2010/main" val="213523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dirty="0"/>
            </a:br>
            <a:endParaRPr lang="it-IT" altLang="it-IT" sz="2800" dirty="0">
              <a:solidFill>
                <a:schemeClr val="tx1"/>
              </a:solidFill>
              <a:latin typeface="Book Antiqua" panose="02040602050305030304" pitchFamily="18" charset="0"/>
            </a:endParaRPr>
          </a:p>
        </p:txBody>
      </p:sp>
      <p:sp>
        <p:nvSpPr>
          <p:cNvPr id="51203" name="Text Box 7">
            <a:extLst/>
          </p:cNvPr>
          <p:cNvSpPr txBox="1">
            <a:spLocks noChangeArrowheads="1"/>
          </p:cNvSpPr>
          <p:nvPr/>
        </p:nvSpPr>
        <p:spPr bwMode="auto">
          <a:xfrm>
            <a:off x="2201864" y="1589088"/>
            <a:ext cx="8002587" cy="4296557"/>
          </a:xfrm>
          <a:prstGeom prst="rect">
            <a:avLst/>
          </a:prstGeom>
          <a:solidFill>
            <a:schemeClr val="bg1"/>
          </a:solidFill>
          <a:ln w="9525">
            <a:solidFill>
              <a:schemeClr val="bg1"/>
            </a:solidFill>
            <a:miter lim="800000"/>
            <a:headEnd/>
            <a:tailEnd/>
          </a:ln>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ClrTx/>
              <a:buSzTx/>
              <a:buFont typeface="Wingdings" panose="05000000000000000000" pitchFamily="2" charset="2"/>
              <a:buNone/>
              <a:defRPr/>
            </a:pPr>
            <a:endParaRPr lang="it-IT" altLang="it-IT" sz="2000" b="1" dirty="0">
              <a:latin typeface="+mn-lt"/>
              <a:cs typeface="Arial" panose="020B0604020202020204" pitchFamily="34" charset="0"/>
            </a:endParaRPr>
          </a:p>
          <a:p>
            <a:pPr algn="just" eaLnBrk="0" fontAlgn="base" hangingPunct="0">
              <a:spcAft>
                <a:spcPct val="0"/>
              </a:spcAft>
              <a:buClrTx/>
              <a:buSzTx/>
              <a:buFontTx/>
              <a:buNone/>
            </a:pPr>
            <a:r>
              <a:rPr lang="it-IT" altLang="it-IT" sz="2000" b="1" dirty="0">
                <a:solidFill>
                  <a:prstClr val="black"/>
                </a:solidFill>
                <a:cs typeface="Arial" panose="020B0604020202020204" pitchFamily="34" charset="0"/>
              </a:rPr>
              <a:t>Art. 2106 cod. civ.: Sanzioni disciplinari </a:t>
            </a:r>
          </a:p>
          <a:p>
            <a:pPr algn="just" eaLnBrk="0" fontAlgn="base" hangingPunct="0">
              <a:spcAft>
                <a:spcPct val="0"/>
              </a:spcAft>
              <a:buClrTx/>
              <a:buSzTx/>
              <a:buFontTx/>
              <a:buNone/>
            </a:pPr>
            <a:r>
              <a:rPr lang="it-IT" altLang="it-IT" sz="2000" i="1" dirty="0">
                <a:solidFill>
                  <a:prstClr val="black"/>
                </a:solidFill>
                <a:cs typeface="Arial" panose="020B0604020202020204" pitchFamily="34" charset="0"/>
              </a:rPr>
              <a:t>«l’inosservanza delle disposizioni contenute nei due articoli precedenti </a:t>
            </a:r>
            <a:r>
              <a:rPr lang="it-IT" altLang="ja-JP" sz="2000" i="1" dirty="0">
                <a:solidFill>
                  <a:prstClr val="black"/>
                </a:solidFill>
                <a:cs typeface="Arial" panose="020B0604020202020204" pitchFamily="34" charset="0"/>
              </a:rPr>
              <a:t>può dar luogo all</a:t>
            </a:r>
            <a:r>
              <a:rPr lang="it-IT" altLang="it-IT" sz="2000" i="1" dirty="0">
                <a:solidFill>
                  <a:prstClr val="black"/>
                </a:solidFill>
                <a:cs typeface="Arial" panose="020B0604020202020204" pitchFamily="34" charset="0"/>
              </a:rPr>
              <a:t>’</a:t>
            </a:r>
            <a:r>
              <a:rPr lang="it-IT" altLang="ja-JP" sz="2000" i="1" dirty="0">
                <a:solidFill>
                  <a:prstClr val="black"/>
                </a:solidFill>
                <a:cs typeface="Arial" panose="020B0604020202020204" pitchFamily="34" charset="0"/>
              </a:rPr>
              <a:t>applicazione di sanzioni disciplinari, secondo la gravità dell</a:t>
            </a:r>
            <a:r>
              <a:rPr lang="it-IT" altLang="it-IT" sz="2000" i="1" dirty="0">
                <a:solidFill>
                  <a:prstClr val="black"/>
                </a:solidFill>
                <a:cs typeface="Arial" panose="020B0604020202020204" pitchFamily="34" charset="0"/>
              </a:rPr>
              <a:t>’</a:t>
            </a:r>
            <a:r>
              <a:rPr lang="it-IT" altLang="ja-JP" sz="2000" i="1" dirty="0">
                <a:solidFill>
                  <a:prstClr val="black"/>
                </a:solidFill>
                <a:cs typeface="Arial" panose="020B0604020202020204" pitchFamily="34" charset="0"/>
              </a:rPr>
              <a:t>infrazione»</a:t>
            </a:r>
          </a:p>
          <a:p>
            <a:pPr algn="just" eaLnBrk="0" fontAlgn="base" hangingPunct="0">
              <a:spcAft>
                <a:spcPct val="0"/>
              </a:spcAft>
              <a:buClrTx/>
              <a:buSzTx/>
              <a:buFontTx/>
              <a:buNone/>
            </a:pPr>
            <a:endParaRPr lang="it-IT" altLang="it-IT" sz="2000" b="1" dirty="0">
              <a:latin typeface="+mn-lt"/>
              <a:cs typeface="Arial" panose="020B0604020202020204" pitchFamily="34" charset="0"/>
            </a:endParaRPr>
          </a:p>
          <a:p>
            <a:pPr algn="just" eaLnBrk="1" hangingPunct="1">
              <a:spcBef>
                <a:spcPct val="0"/>
              </a:spcBef>
              <a:buClrTx/>
              <a:buSzTx/>
              <a:buFont typeface="Wingdings" panose="05000000000000000000" pitchFamily="2" charset="2"/>
              <a:buNone/>
              <a:defRPr/>
            </a:pPr>
            <a:r>
              <a:rPr lang="it-IT" altLang="it-IT" sz="2000" b="1" dirty="0">
                <a:latin typeface="+mn-lt"/>
                <a:cs typeface="Arial" panose="020B0604020202020204" pitchFamily="34" charset="0"/>
              </a:rPr>
              <a:t>Art. 7 Stat. Lav. Sanzioni disciplinari</a:t>
            </a:r>
          </a:p>
          <a:p>
            <a:pPr algn="just" eaLnBrk="1" hangingPunct="1">
              <a:spcBef>
                <a:spcPct val="0"/>
              </a:spcBef>
              <a:buClrTx/>
              <a:buSzTx/>
              <a:buFont typeface="Wingdings" panose="05000000000000000000" pitchFamily="2" charset="2"/>
              <a:buNone/>
              <a:defRPr/>
            </a:pPr>
            <a:r>
              <a:rPr lang="it-IT" altLang="it-IT" sz="2000" i="1" dirty="0">
                <a:latin typeface="+mn-lt"/>
                <a:cs typeface="Arial" panose="020B0604020202020204" pitchFamily="34" charset="0"/>
              </a:rPr>
              <a:t>«le norme disciplinari relative alle sanzioni, alle infrazioni in relazione alle quali ciascuna di esse può essere applicata ed alle procedure di contestazione delle stesse, devono essere portate a conoscenza dei lavoratori mediante </a:t>
            </a:r>
            <a:r>
              <a:rPr lang="it-IT" altLang="it-IT" sz="2000" i="1" u="sng" dirty="0">
                <a:latin typeface="+mn-lt"/>
                <a:cs typeface="Arial" panose="020B0604020202020204" pitchFamily="34" charset="0"/>
              </a:rPr>
              <a:t>affissione in luogo accessibile a tutti</a:t>
            </a:r>
            <a:r>
              <a:rPr lang="it-IT" altLang="it-IT" sz="2000" i="1" dirty="0">
                <a:latin typeface="+mn-lt"/>
                <a:cs typeface="Arial" panose="020B0604020202020204" pitchFamily="34" charset="0"/>
              </a:rPr>
              <a:t>. Esse devono applicare quanto in materia è stabilito da accordi e contratti di lavoro ove esistano.»</a:t>
            </a:r>
          </a:p>
          <a:p>
            <a:pPr algn="just" eaLnBrk="1" hangingPunct="1">
              <a:spcBef>
                <a:spcPct val="0"/>
              </a:spcBef>
              <a:buClrTx/>
              <a:buSzTx/>
              <a:buFont typeface="Wingdings" panose="05000000000000000000" pitchFamily="2" charset="2"/>
              <a:buNone/>
              <a:defRPr/>
            </a:pPr>
            <a:endParaRPr lang="it-IT" altLang="it-IT" sz="800" dirty="0">
              <a:latin typeface="+mn-lt"/>
              <a:cs typeface="Arial" panose="020B0604020202020204" pitchFamily="34" charset="0"/>
            </a:endParaRPr>
          </a:p>
          <a:p>
            <a:pPr algn="just" eaLnBrk="1" hangingPunct="1">
              <a:spcBef>
                <a:spcPct val="0"/>
              </a:spcBef>
              <a:buClrTx/>
              <a:buSzTx/>
              <a:buFont typeface="Wingdings" panose="05000000000000000000" pitchFamily="2" charset="2"/>
              <a:buNone/>
              <a:defRPr/>
            </a:pPr>
            <a:endParaRPr lang="it-IT" altLang="it-IT" sz="800" dirty="0">
              <a:latin typeface="+mn-lt"/>
              <a:cs typeface="Arial" panose="020B0604020202020204" pitchFamily="34" charset="0"/>
            </a:endParaRPr>
          </a:p>
          <a:p>
            <a:pPr marL="342900" indent="-342900" algn="just">
              <a:spcBef>
                <a:spcPct val="0"/>
              </a:spcBef>
              <a:buClrTx/>
              <a:buSzTx/>
              <a:buFontTx/>
              <a:buChar char="-"/>
              <a:defRPr/>
            </a:pPr>
            <a:endParaRPr lang="it-IT" altLang="it-IT" sz="2000" dirty="0"/>
          </a:p>
          <a:p>
            <a:pPr marL="342900" indent="-342900" algn="just">
              <a:spcBef>
                <a:spcPct val="0"/>
              </a:spcBef>
              <a:buClrTx/>
              <a:buSzTx/>
              <a:buFontTx/>
              <a:buChar char="-"/>
              <a:defRPr/>
            </a:pPr>
            <a:endParaRPr lang="it-IT" altLang="it-IT" sz="2000" dirty="0"/>
          </a:p>
          <a:p>
            <a:pPr marL="342900" indent="-342900" algn="just">
              <a:spcBef>
                <a:spcPct val="0"/>
              </a:spcBef>
              <a:buClrTx/>
              <a:buSzTx/>
              <a:buFontTx/>
              <a:buChar char="-"/>
              <a:defRPr/>
            </a:pPr>
            <a:endParaRPr lang="it-IT" altLang="it-IT" sz="2000" dirty="0"/>
          </a:p>
          <a:p>
            <a:pPr algn="just" eaLnBrk="1" hangingPunct="1">
              <a:spcBef>
                <a:spcPct val="0"/>
              </a:spcBef>
              <a:buClrTx/>
              <a:buSzTx/>
              <a:buFont typeface="Wingdings" panose="05000000000000000000" pitchFamily="2" charset="2"/>
              <a:buNone/>
              <a:defRPr/>
            </a:pPr>
            <a:r>
              <a:rPr lang="it-IT" altLang="it-IT" sz="2000" dirty="0"/>
              <a:t> </a:t>
            </a:r>
          </a:p>
          <a:p>
            <a:pPr algn="just" eaLnBrk="1" hangingPunct="1">
              <a:spcBef>
                <a:spcPct val="0"/>
              </a:spcBef>
              <a:buClrTx/>
              <a:buSzTx/>
              <a:buFont typeface="Wingdings" panose="05000000000000000000" pitchFamily="2" charset="2"/>
              <a:buNone/>
              <a:defRPr/>
            </a:pPr>
            <a:endParaRPr lang="it-IT" altLang="it-IT" sz="2000" dirty="0">
              <a:latin typeface="+mn-lt"/>
              <a:cs typeface="Arial" panose="020B0604020202020204" pitchFamily="34" charset="0"/>
            </a:endParaRPr>
          </a:p>
          <a:p>
            <a:pPr algn="just" eaLnBrk="1" hangingPunct="1">
              <a:spcBef>
                <a:spcPct val="0"/>
              </a:spcBef>
              <a:buClrTx/>
              <a:buSzTx/>
              <a:buFont typeface="Wingdings" panose="05000000000000000000" pitchFamily="2" charset="2"/>
              <a:buNone/>
              <a:defRPr/>
            </a:pPr>
            <a:endParaRPr lang="it-IT" altLang="it-IT" sz="2000" dirty="0">
              <a:latin typeface="+mn-lt"/>
              <a:cs typeface="Arial" panose="020B0604020202020204" pitchFamily="34" charset="0"/>
            </a:endParaRPr>
          </a:p>
          <a:p>
            <a:pPr algn="just" eaLnBrk="1" hangingPunct="1">
              <a:spcBef>
                <a:spcPct val="0"/>
              </a:spcBef>
              <a:buClrTx/>
              <a:buSzTx/>
              <a:buFont typeface="Wingdings" panose="05000000000000000000" pitchFamily="2" charset="2"/>
              <a:buNone/>
              <a:defRPr/>
            </a:pPr>
            <a:endParaRPr lang="it-IT" altLang="it-IT" sz="2000" dirty="0">
              <a:latin typeface="+mn-lt"/>
              <a:cs typeface="Arial" panose="020B0604020202020204" pitchFamily="34" charset="0"/>
            </a:endParaRPr>
          </a:p>
          <a:p>
            <a:pPr algn="just" eaLnBrk="1" hangingPunct="1">
              <a:spcBef>
                <a:spcPct val="0"/>
              </a:spcBef>
              <a:buClrTx/>
              <a:buSzTx/>
              <a:buFont typeface="Wingdings" panose="05000000000000000000" pitchFamily="2" charset="2"/>
              <a:buNone/>
              <a:defRPr/>
            </a:pPr>
            <a:endParaRPr lang="it-IT" altLang="it-IT" sz="2000" dirty="0">
              <a:latin typeface="+mn-lt"/>
              <a:cs typeface="Arial" panose="020B0604020202020204" pitchFamily="34" charset="0"/>
            </a:endParaRPr>
          </a:p>
        </p:txBody>
      </p:sp>
      <p:sp>
        <p:nvSpPr>
          <p:cNvPr id="51204" name="Text Box 23">
            <a:extLst/>
          </p:cNvPr>
          <p:cNvSpPr txBox="1">
            <a:spLocks noChangeArrowheads="1"/>
          </p:cNvSpPr>
          <p:nvPr/>
        </p:nvSpPr>
        <p:spPr bwMode="auto">
          <a:xfrm>
            <a:off x="2135189" y="630238"/>
            <a:ext cx="792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a:spcBef>
                <a:spcPct val="50000"/>
              </a:spcBef>
              <a:buClrTx/>
              <a:buSzTx/>
              <a:buFontTx/>
              <a:buNone/>
              <a:defRPr/>
            </a:pPr>
            <a:r>
              <a:rPr lang="it-IT" altLang="it-IT" sz="3200" b="1" dirty="0">
                <a:solidFill>
                  <a:schemeClr val="accent1"/>
                </a:solidFill>
                <a:latin typeface="+mj-lt"/>
                <a:cs typeface="Arial" panose="020B0604020202020204" pitchFamily="34" charset="0"/>
              </a:rPr>
              <a:t>Il codice disciplinare</a:t>
            </a:r>
          </a:p>
        </p:txBody>
      </p:sp>
    </p:spTree>
    <p:extLst>
      <p:ext uri="{BB962C8B-B14F-4D97-AF65-F5344CB8AC3E}">
        <p14:creationId xmlns:p14="http://schemas.microsoft.com/office/powerpoint/2010/main" val="378889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p:cNvPr>
          <p:cNvSpPr>
            <a:spLocks noGrp="1" noChangeArrowheads="1"/>
          </p:cNvSpPr>
          <p:nvPr>
            <p:ph type="title"/>
          </p:nvPr>
        </p:nvSpPr>
        <p:spPr/>
        <p:txBody>
          <a:bodyPr anchor="t"/>
          <a:lstStyle/>
          <a:p>
            <a:pPr algn="just" eaLnBrk="1" hangingPunct="1">
              <a:lnSpc>
                <a:spcPts val="3400"/>
              </a:lnSpc>
              <a:defRPr/>
            </a:pPr>
            <a:br>
              <a:rPr lang="it-IT" altLang="it-IT" sz="2800"/>
            </a:br>
            <a:endParaRPr lang="it-IT" altLang="it-IT" sz="2800">
              <a:solidFill>
                <a:schemeClr val="tx1"/>
              </a:solidFill>
              <a:latin typeface="Book Antiqua" panose="02040602050305030304" pitchFamily="18" charset="0"/>
            </a:endParaRPr>
          </a:p>
        </p:txBody>
      </p:sp>
      <p:sp>
        <p:nvSpPr>
          <p:cNvPr id="62467" name="Text Box 7"/>
          <p:cNvSpPr txBox="1">
            <a:spLocks noChangeArrowheads="1"/>
          </p:cNvSpPr>
          <p:nvPr/>
        </p:nvSpPr>
        <p:spPr bwMode="auto">
          <a:xfrm>
            <a:off x="2855913" y="620714"/>
            <a:ext cx="6769100" cy="604837"/>
          </a:xfrm>
          <a:prstGeom prst="rect">
            <a:avLst/>
          </a:prstGeom>
          <a:solidFill>
            <a:schemeClr val="bg1"/>
          </a:solidFill>
          <a:ln w="9525">
            <a:solidFill>
              <a:schemeClr val="bg1"/>
            </a:solidFill>
            <a:miter lim="800000"/>
            <a:headEnd/>
            <a:tailEnd/>
          </a:ln>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SzTx/>
              <a:buFontTx/>
              <a:buNone/>
            </a:pPr>
            <a:r>
              <a:rPr lang="it-IT" altLang="it-IT" sz="3200" b="1" dirty="0">
                <a:solidFill>
                  <a:schemeClr val="accent1"/>
                </a:solidFill>
                <a:cs typeface="Arial" panose="020B0604020202020204" pitchFamily="34" charset="0"/>
              </a:rPr>
              <a:t>La procedura disciplinare</a:t>
            </a:r>
          </a:p>
        </p:txBody>
      </p:sp>
      <p:sp>
        <p:nvSpPr>
          <p:cNvPr id="62468" name="Text Box 8"/>
          <p:cNvSpPr txBox="1">
            <a:spLocks noChangeArrowheads="1"/>
          </p:cNvSpPr>
          <p:nvPr/>
        </p:nvSpPr>
        <p:spPr bwMode="auto">
          <a:xfrm>
            <a:off x="1142084" y="1668821"/>
            <a:ext cx="7891462"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ClrTx/>
              <a:buSzTx/>
              <a:buFont typeface="Wingdings" panose="05000000000000000000" pitchFamily="2" charset="2"/>
              <a:buNone/>
            </a:pPr>
            <a:r>
              <a:rPr lang="it-IT" altLang="it-IT" sz="2000" b="1" dirty="0">
                <a:cs typeface="Arial" panose="020B0604020202020204" pitchFamily="34" charset="0"/>
              </a:rPr>
              <a:t>Art. 7 Stat. Lav. </a:t>
            </a:r>
          </a:p>
          <a:p>
            <a:pPr algn="just" eaLnBrk="1" hangingPunct="1">
              <a:spcBef>
                <a:spcPct val="0"/>
              </a:spcBef>
              <a:buClrTx/>
              <a:buSzTx/>
              <a:buFont typeface="Wingdings" panose="05000000000000000000" pitchFamily="2" charset="2"/>
              <a:buNone/>
            </a:pPr>
            <a:endParaRPr lang="it-IT" altLang="it-IT" sz="2000" b="1" dirty="0">
              <a:cs typeface="Arial" panose="020B0604020202020204" pitchFamily="34" charset="0"/>
            </a:endParaRPr>
          </a:p>
          <a:p>
            <a:pPr algn="just" eaLnBrk="1" hangingPunct="1">
              <a:spcBef>
                <a:spcPct val="0"/>
              </a:spcBef>
              <a:buClrTx/>
              <a:buSzTx/>
              <a:buFont typeface="Wingdings" panose="05000000000000000000" pitchFamily="2" charset="2"/>
              <a:buNone/>
            </a:pPr>
            <a:r>
              <a:rPr lang="it-IT" altLang="it-IT" sz="2000" i="1" dirty="0">
                <a:cs typeface="Arial" panose="020B0604020202020204" pitchFamily="34" charset="0"/>
              </a:rPr>
              <a:t>«(…) il datore di lavoro non può adottare alcun provvedimento disciplinare nei confronti del lavoratore senza avergli preventivamente contestato l’addebito e senza averlo sentito a sua difesa.</a:t>
            </a:r>
          </a:p>
          <a:p>
            <a:pPr algn="just" eaLnBrk="1" hangingPunct="1">
              <a:spcBef>
                <a:spcPct val="0"/>
              </a:spcBef>
              <a:buClrTx/>
              <a:buSzTx/>
              <a:buFont typeface="Wingdings" panose="05000000000000000000" pitchFamily="2" charset="2"/>
              <a:buNone/>
            </a:pPr>
            <a:r>
              <a:rPr lang="it-IT" altLang="it-IT" sz="2000" i="1" dirty="0">
                <a:cs typeface="Arial" panose="020B0604020202020204" pitchFamily="34" charset="0"/>
              </a:rPr>
              <a:t>Il lavoratore potrà farsi assistere da un rappresentante dell’associazione sindacale cui aderisce o conferisce mandato. </a:t>
            </a:r>
          </a:p>
          <a:p>
            <a:pPr algn="just" eaLnBrk="1" hangingPunct="1">
              <a:spcBef>
                <a:spcPct val="0"/>
              </a:spcBef>
              <a:buClrTx/>
              <a:buSzTx/>
              <a:buFont typeface="Wingdings" panose="05000000000000000000" pitchFamily="2" charset="2"/>
              <a:buNone/>
            </a:pPr>
            <a:r>
              <a:rPr lang="it-IT" altLang="it-IT" sz="2000" i="1" dirty="0">
                <a:cs typeface="Arial" panose="020B0604020202020204" pitchFamily="34" charset="0"/>
              </a:rPr>
              <a:t>Fermo restando quanto disposto dalla legge 15 luglio 1966, n. 604, non possono essere disposte sanzioni disciplinari che comportano mutamenti definitivi del rapporto di lavoro: inoltre la multa non può essere disposta per un importo superiore a quattro ore della retribuzione base e la sospensione dal servizio e dalla retribuzione per più di dieci giorni. </a:t>
            </a:r>
          </a:p>
          <a:p>
            <a:pPr algn="just" eaLnBrk="1" hangingPunct="1">
              <a:spcBef>
                <a:spcPct val="0"/>
              </a:spcBef>
              <a:buClrTx/>
              <a:buSzTx/>
              <a:buFont typeface="Wingdings" panose="05000000000000000000" pitchFamily="2" charset="2"/>
              <a:buNone/>
            </a:pPr>
            <a:r>
              <a:rPr lang="it-IT" altLang="it-IT" sz="2000" i="1" dirty="0">
                <a:cs typeface="Arial" panose="020B0604020202020204" pitchFamily="34" charset="0"/>
              </a:rPr>
              <a:t>In ogni caso, i provvedimenti disciplinari più gravi del rimprovero verbale non possono essere applicati prima che siano trascorsi cinque giorni dalla contestazione per iscritto del fatto che vi ha dato causa.»</a:t>
            </a:r>
          </a:p>
          <a:p>
            <a:pPr algn="just" eaLnBrk="1" hangingPunct="1">
              <a:spcBef>
                <a:spcPct val="0"/>
              </a:spcBef>
              <a:buClrTx/>
              <a:buSzTx/>
              <a:buFont typeface="Wingdings" panose="05000000000000000000" pitchFamily="2" charset="2"/>
              <a:buNone/>
            </a:pPr>
            <a:endParaRPr lang="it-IT" altLang="it-IT" sz="2000" i="1" dirty="0">
              <a:cs typeface="Arial" panose="020B0604020202020204" pitchFamily="34" charset="0"/>
            </a:endParaRPr>
          </a:p>
        </p:txBody>
      </p:sp>
      <p:sp>
        <p:nvSpPr>
          <p:cNvPr id="2" name="Parentesi graffa chiusa 1"/>
          <p:cNvSpPr/>
          <p:nvPr/>
        </p:nvSpPr>
        <p:spPr>
          <a:xfrm>
            <a:off x="9350364" y="2419105"/>
            <a:ext cx="549297" cy="35159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 name="CasellaDiTesto 2"/>
          <p:cNvSpPr txBox="1"/>
          <p:nvPr/>
        </p:nvSpPr>
        <p:spPr>
          <a:xfrm>
            <a:off x="10216479" y="3715406"/>
            <a:ext cx="1609859" cy="923330"/>
          </a:xfrm>
          <a:prstGeom prst="rect">
            <a:avLst/>
          </a:prstGeom>
          <a:noFill/>
        </p:spPr>
        <p:txBody>
          <a:bodyPr wrap="square" rtlCol="0">
            <a:spAutoFit/>
          </a:bodyPr>
          <a:lstStyle/>
          <a:p>
            <a:r>
              <a:rPr lang="it-IT" dirty="0"/>
              <a:t>Si applica anche ai dirigenti!</a:t>
            </a:r>
          </a:p>
        </p:txBody>
      </p:sp>
    </p:spTree>
    <p:extLst>
      <p:ext uri="{BB962C8B-B14F-4D97-AF65-F5344CB8AC3E}">
        <p14:creationId xmlns:p14="http://schemas.microsoft.com/office/powerpoint/2010/main" val="367095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624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nimBg="1"/>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p:cNvPr>
          <p:cNvSpPr/>
          <p:nvPr/>
        </p:nvSpPr>
        <p:spPr>
          <a:xfrm>
            <a:off x="2208214" y="692150"/>
            <a:ext cx="7920037" cy="585788"/>
          </a:xfrm>
          <a:prstGeom prst="rect">
            <a:avLst/>
          </a:prstGeom>
        </p:spPr>
        <p:txBody>
          <a:bodyPr>
            <a:spAutoFit/>
          </a:bodyPr>
          <a:lstStyle/>
          <a:p>
            <a:pPr algn="ctr">
              <a:spcBef>
                <a:spcPct val="50000"/>
              </a:spcBef>
              <a:defRPr/>
            </a:pPr>
            <a:r>
              <a:rPr lang="it-IT" altLang="it-IT" sz="3200" b="1" dirty="0">
                <a:solidFill>
                  <a:schemeClr val="accent1"/>
                </a:solidFill>
                <a:latin typeface="+mj-lt"/>
                <a:cs typeface="Arial" panose="020B0604020202020204" pitchFamily="34" charset="0"/>
              </a:rPr>
              <a:t>Il ruolo del CCNL</a:t>
            </a:r>
          </a:p>
        </p:txBody>
      </p:sp>
      <p:sp>
        <p:nvSpPr>
          <p:cNvPr id="8" name="Rettangolo 7">
            <a:extLst/>
          </p:cNvPr>
          <p:cNvSpPr/>
          <p:nvPr/>
        </p:nvSpPr>
        <p:spPr>
          <a:xfrm>
            <a:off x="1245477" y="2525957"/>
            <a:ext cx="7991475" cy="1323439"/>
          </a:xfrm>
          <a:prstGeom prst="rect">
            <a:avLst/>
          </a:prstGeom>
        </p:spPr>
        <p:txBody>
          <a:bodyPr>
            <a:spAutoFit/>
          </a:bodyPr>
          <a:lstStyle/>
          <a:p>
            <a:pPr eaLnBrk="1" hangingPunct="1">
              <a:defRPr/>
            </a:pPr>
            <a:endParaRPr lang="it-IT" altLang="it-IT" sz="2000" b="1" kern="0" dirty="0"/>
          </a:p>
          <a:p>
            <a:pPr marL="342900" indent="-342900">
              <a:buFontTx/>
              <a:buChar char="-"/>
              <a:defRPr/>
            </a:pPr>
            <a:r>
              <a:rPr lang="it-IT" altLang="it-IT" sz="2000" b="1" kern="0" dirty="0"/>
              <a:t>Spesso sono elenchi a titolo esemplificativo</a:t>
            </a:r>
          </a:p>
          <a:p>
            <a:pPr marL="342900" indent="-342900">
              <a:buFontTx/>
              <a:buChar char="-"/>
              <a:defRPr/>
            </a:pPr>
            <a:endParaRPr lang="it-IT" altLang="it-IT" sz="2000" b="1" kern="0" dirty="0"/>
          </a:p>
          <a:p>
            <a:pPr eaLnBrk="1" hangingPunct="1">
              <a:defRPr/>
            </a:pPr>
            <a:endParaRPr lang="it-IT" altLang="it-IT" sz="2000" b="1" kern="0" dirty="0"/>
          </a:p>
        </p:txBody>
      </p:sp>
      <p:sp>
        <p:nvSpPr>
          <p:cNvPr id="3" name="CasellaDiTesto 2"/>
          <p:cNvSpPr txBox="1"/>
          <p:nvPr/>
        </p:nvSpPr>
        <p:spPr>
          <a:xfrm>
            <a:off x="1245477" y="1717071"/>
            <a:ext cx="4477407" cy="400110"/>
          </a:xfrm>
          <a:prstGeom prst="rect">
            <a:avLst/>
          </a:prstGeom>
          <a:noFill/>
        </p:spPr>
        <p:txBody>
          <a:bodyPr wrap="square" rtlCol="0">
            <a:spAutoFit/>
          </a:bodyPr>
          <a:lstStyle/>
          <a:p>
            <a:pPr marL="342900" lvl="0" indent="-342900">
              <a:buFontTx/>
              <a:buChar char="-"/>
              <a:defRPr/>
            </a:pPr>
            <a:r>
              <a:rPr lang="it-IT" altLang="it-IT" sz="2000" b="1" kern="0" dirty="0">
                <a:solidFill>
                  <a:prstClr val="black"/>
                </a:solidFill>
              </a:rPr>
              <a:t>Può prevedere infrazioni disciplinari</a:t>
            </a:r>
          </a:p>
        </p:txBody>
      </p:sp>
      <p:sp>
        <p:nvSpPr>
          <p:cNvPr id="4" name="CasellaDiTesto 3"/>
          <p:cNvSpPr txBox="1"/>
          <p:nvPr/>
        </p:nvSpPr>
        <p:spPr>
          <a:xfrm>
            <a:off x="1245477" y="3859544"/>
            <a:ext cx="3909848" cy="400110"/>
          </a:xfrm>
          <a:prstGeom prst="rect">
            <a:avLst/>
          </a:prstGeom>
          <a:noFill/>
        </p:spPr>
        <p:txBody>
          <a:bodyPr wrap="square" rtlCol="0">
            <a:spAutoFit/>
          </a:bodyPr>
          <a:lstStyle/>
          <a:p>
            <a:pPr marL="342900" lvl="0" indent="-342900" algn="just">
              <a:buFontTx/>
              <a:buChar char="-"/>
              <a:defRPr/>
            </a:pPr>
            <a:r>
              <a:rPr lang="it-IT" altLang="it-IT" sz="2000" b="1" kern="0" dirty="0">
                <a:solidFill>
                  <a:prstClr val="black"/>
                </a:solidFill>
              </a:rPr>
              <a:t>Proporzionalità della sanzione</a:t>
            </a:r>
          </a:p>
        </p:txBody>
      </p:sp>
      <p:sp>
        <p:nvSpPr>
          <p:cNvPr id="5" name="CasellaDiTesto 4"/>
          <p:cNvSpPr txBox="1"/>
          <p:nvPr/>
        </p:nvSpPr>
        <p:spPr>
          <a:xfrm>
            <a:off x="5241214" y="3365200"/>
            <a:ext cx="6614455" cy="3293209"/>
          </a:xfrm>
          <a:prstGeom prst="rect">
            <a:avLst/>
          </a:prstGeom>
          <a:noFill/>
        </p:spPr>
        <p:txBody>
          <a:bodyPr wrap="square" rtlCol="0">
            <a:spAutoFit/>
          </a:bodyPr>
          <a:lstStyle/>
          <a:p>
            <a:pPr algn="just"/>
            <a:r>
              <a:rPr lang="it-IT" sz="1600" dirty="0"/>
              <a:t>Cassazione civile , sez. lav. , 28/01/2019 , n. 2289</a:t>
            </a:r>
          </a:p>
          <a:p>
            <a:pPr algn="just"/>
            <a:r>
              <a:rPr lang="it-IT" sz="1600" dirty="0"/>
              <a:t>Deve escludersi la configurabilità in astratto di qualsivoglia automatismo nell'irrogazione di sanzioni disciplinari, specie laddove queste consistano nella massima sanzione, permanendo, anche in presenza di previsione collettiva, il sindacato giurisdizionale sulla proporzionalità della sanzione rispetto al fatto addebitato (la Corte ha ritenuto coerente con tale principio la decisione del merito, in quanto il rigetto della impugnativa di licenziamento non era frutto della meccanica applicazione della previsione collettiva che consentiva il recesso per giustificato motivo soggettivo in presenza di due precedenti sospensioni comminate ai sensi del </a:t>
            </a:r>
            <a:r>
              <a:rPr lang="it-IT" sz="1600" dirty="0" err="1"/>
              <a:t>c.c.n.l.</a:t>
            </a:r>
            <a:r>
              <a:rPr lang="it-IT" sz="1600" dirty="0"/>
              <a:t> di settore, ma nasceva dall'autonoma valutazione fondata sulla prognosi negativa in ordine al miglioramento dei rapporti ed all'aumento di diligenza nell'esecuzione della prestazione da parte del lavoratore).</a:t>
            </a:r>
            <a:endParaRPr lang="it-IT" sz="1600" dirty="0">
              <a:effectLst/>
            </a:endParaRPr>
          </a:p>
        </p:txBody>
      </p:sp>
    </p:spTree>
    <p:extLst>
      <p:ext uri="{BB962C8B-B14F-4D97-AF65-F5344CB8AC3E}">
        <p14:creationId xmlns:p14="http://schemas.microsoft.com/office/powerpoint/2010/main" val="313032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ext Box 7">
            <a:extLst/>
          </p:cNvPr>
          <p:cNvSpPr txBox="1">
            <a:spLocks noChangeArrowheads="1"/>
          </p:cNvSpPr>
          <p:nvPr/>
        </p:nvSpPr>
        <p:spPr bwMode="auto">
          <a:xfrm>
            <a:off x="2855913" y="401816"/>
            <a:ext cx="83153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SzTx/>
              <a:buFontTx/>
              <a:buNone/>
              <a:defRPr/>
            </a:pPr>
            <a:r>
              <a:rPr lang="it-IT" altLang="it-IT" sz="4000" b="1" dirty="0">
                <a:solidFill>
                  <a:schemeClr val="accent1"/>
                </a:solidFill>
                <a:latin typeface="+mj-lt"/>
                <a:cs typeface="Arial" panose="020B0604020202020204" pitchFamily="34" charset="0"/>
              </a:rPr>
              <a:t>La contestazione disciplinare</a:t>
            </a:r>
          </a:p>
        </p:txBody>
      </p:sp>
      <p:sp>
        <p:nvSpPr>
          <p:cNvPr id="2" name="CasellaDiTesto 1"/>
          <p:cNvSpPr txBox="1"/>
          <p:nvPr/>
        </p:nvSpPr>
        <p:spPr>
          <a:xfrm>
            <a:off x="1763658" y="2093365"/>
            <a:ext cx="11103086" cy="461665"/>
          </a:xfrm>
          <a:prstGeom prst="rect">
            <a:avLst/>
          </a:prstGeom>
          <a:noFill/>
        </p:spPr>
        <p:txBody>
          <a:bodyPr wrap="square" rtlCol="0">
            <a:spAutoFit/>
          </a:bodyPr>
          <a:lstStyle/>
          <a:p>
            <a:r>
              <a:rPr lang="it-IT" sz="2400" b="1" u="sng" dirty="0"/>
              <a:t>- Scritta</a:t>
            </a:r>
          </a:p>
        </p:txBody>
      </p:sp>
      <p:sp>
        <p:nvSpPr>
          <p:cNvPr id="3" name="CasellaDiTesto 2"/>
          <p:cNvSpPr txBox="1"/>
          <p:nvPr/>
        </p:nvSpPr>
        <p:spPr>
          <a:xfrm>
            <a:off x="1763658" y="2695910"/>
            <a:ext cx="3896164" cy="830997"/>
          </a:xfrm>
          <a:prstGeom prst="rect">
            <a:avLst/>
          </a:prstGeom>
          <a:noFill/>
        </p:spPr>
        <p:txBody>
          <a:bodyPr wrap="square" rtlCol="0">
            <a:spAutoFit/>
          </a:bodyPr>
          <a:lstStyle/>
          <a:p>
            <a:r>
              <a:rPr lang="it-IT" altLang="it-IT" sz="2400" b="1" u="sng" dirty="0">
                <a:cs typeface="Arial" panose="020B0604020202020204" pitchFamily="34" charset="0"/>
              </a:rPr>
              <a:t>- Principio di immediatezza</a:t>
            </a:r>
          </a:p>
          <a:p>
            <a:endParaRPr lang="it-IT" sz="2400" b="1" u="sng" dirty="0"/>
          </a:p>
        </p:txBody>
      </p:sp>
      <p:sp>
        <p:nvSpPr>
          <p:cNvPr id="4" name="CasellaDiTesto 3"/>
          <p:cNvSpPr txBox="1"/>
          <p:nvPr/>
        </p:nvSpPr>
        <p:spPr>
          <a:xfrm>
            <a:off x="1763657" y="3351760"/>
            <a:ext cx="6472863" cy="461665"/>
          </a:xfrm>
          <a:prstGeom prst="rect">
            <a:avLst/>
          </a:prstGeom>
          <a:noFill/>
        </p:spPr>
        <p:txBody>
          <a:bodyPr wrap="square" rtlCol="0">
            <a:spAutoFit/>
          </a:bodyPr>
          <a:lstStyle/>
          <a:p>
            <a:pPr algn="just">
              <a:spcBef>
                <a:spcPct val="0"/>
              </a:spcBef>
              <a:buClrTx/>
              <a:buSzTx/>
              <a:defRPr/>
            </a:pPr>
            <a:r>
              <a:rPr lang="it-IT" altLang="it-IT" sz="2400" b="1" u="sng" dirty="0">
                <a:cs typeface="Arial" panose="020B0604020202020204" pitchFamily="34" charset="0"/>
                <a:sym typeface="Wingdings" panose="05000000000000000000" pitchFamily="2" charset="2"/>
              </a:rPr>
              <a:t>- Principio di specificità</a:t>
            </a:r>
          </a:p>
        </p:txBody>
      </p:sp>
      <p:sp>
        <p:nvSpPr>
          <p:cNvPr id="5" name="CasellaDiTesto 4"/>
          <p:cNvSpPr txBox="1"/>
          <p:nvPr/>
        </p:nvSpPr>
        <p:spPr>
          <a:xfrm>
            <a:off x="1763658" y="4048426"/>
            <a:ext cx="5551542" cy="830997"/>
          </a:xfrm>
          <a:prstGeom prst="rect">
            <a:avLst/>
          </a:prstGeom>
          <a:noFill/>
        </p:spPr>
        <p:txBody>
          <a:bodyPr wrap="square" rtlCol="0">
            <a:spAutoFit/>
          </a:bodyPr>
          <a:lstStyle/>
          <a:p>
            <a:r>
              <a:rPr lang="it-IT" altLang="it-IT" sz="2400" b="1" u="sng" dirty="0">
                <a:cs typeface="Arial" panose="020B0604020202020204" pitchFamily="34" charset="0"/>
                <a:sym typeface="Wingdings" panose="05000000000000000000" pitchFamily="2" charset="2"/>
              </a:rPr>
              <a:t>- Principio di immutabilità</a:t>
            </a:r>
          </a:p>
          <a:p>
            <a:endParaRPr lang="it-IT" sz="2400" b="1" u="sng" dirty="0"/>
          </a:p>
        </p:txBody>
      </p:sp>
      <p:sp>
        <p:nvSpPr>
          <p:cNvPr id="13" name="CasellaDiTesto 12"/>
          <p:cNvSpPr txBox="1"/>
          <p:nvPr/>
        </p:nvSpPr>
        <p:spPr>
          <a:xfrm>
            <a:off x="1763658" y="4698925"/>
            <a:ext cx="5551542" cy="830997"/>
          </a:xfrm>
          <a:prstGeom prst="rect">
            <a:avLst/>
          </a:prstGeom>
          <a:noFill/>
        </p:spPr>
        <p:txBody>
          <a:bodyPr wrap="square" rtlCol="0">
            <a:spAutoFit/>
          </a:bodyPr>
          <a:lstStyle/>
          <a:p>
            <a:r>
              <a:rPr lang="it-IT" altLang="it-IT" sz="2400" b="1" u="sng" dirty="0">
                <a:cs typeface="Arial" panose="020B0604020202020204" pitchFamily="34" charset="0"/>
                <a:sym typeface="Wingdings" panose="05000000000000000000" pitchFamily="2" charset="2"/>
              </a:rPr>
              <a:t>- Recidiva</a:t>
            </a:r>
          </a:p>
          <a:p>
            <a:endParaRPr lang="it-IT" sz="2400" b="1" u="sng" dirty="0"/>
          </a:p>
        </p:txBody>
      </p:sp>
      <p:sp>
        <p:nvSpPr>
          <p:cNvPr id="14" name="CasellaDiTesto 13"/>
          <p:cNvSpPr txBox="1"/>
          <p:nvPr/>
        </p:nvSpPr>
        <p:spPr>
          <a:xfrm>
            <a:off x="1763657" y="5349424"/>
            <a:ext cx="5551542" cy="830997"/>
          </a:xfrm>
          <a:prstGeom prst="rect">
            <a:avLst/>
          </a:prstGeom>
          <a:noFill/>
        </p:spPr>
        <p:txBody>
          <a:bodyPr wrap="square" rtlCol="0">
            <a:spAutoFit/>
          </a:bodyPr>
          <a:lstStyle/>
          <a:p>
            <a:r>
              <a:rPr lang="it-IT" altLang="it-IT" sz="2400" b="1" u="sng" dirty="0">
                <a:cs typeface="Arial" panose="020B0604020202020204" pitchFamily="34" charset="0"/>
                <a:sym typeface="Wingdings" panose="05000000000000000000" pitchFamily="2" charset="2"/>
              </a:rPr>
              <a:t>- Sospensione cautelare</a:t>
            </a:r>
          </a:p>
          <a:p>
            <a:endParaRPr lang="it-IT" sz="2400" b="1" u="sng" dirty="0"/>
          </a:p>
        </p:txBody>
      </p:sp>
    </p:spTree>
    <p:extLst>
      <p:ext uri="{BB962C8B-B14F-4D97-AF65-F5344CB8AC3E}">
        <p14:creationId xmlns:p14="http://schemas.microsoft.com/office/powerpoint/2010/main" val="198925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3" grpId="0"/>
      <p:bldP spid="14" grpId="0"/>
    </p:bldLst>
  </p:timing>
</p:sld>
</file>

<file path=ppt/theme/theme1.xml><?xml version="1.0" encoding="utf-8"?>
<a:theme xmlns:a="http://schemas.openxmlformats.org/drawingml/2006/main" name="Strati">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ati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Strati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Strati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Strati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Strati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Strati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Strati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Strati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Strati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Strati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ati">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ati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Strati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Strati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Strati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Strati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Strati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Strati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Strati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Strati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Strati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2203</Words>
  <Application>Microsoft Office PowerPoint</Application>
  <PresentationFormat>Widescreen</PresentationFormat>
  <Paragraphs>157</Paragraphs>
  <Slides>20</Slides>
  <Notes>2</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20</vt:i4>
      </vt:variant>
    </vt:vector>
  </HeadingPairs>
  <TitlesOfParts>
    <vt:vector size="27" baseType="lpstr">
      <vt:lpstr>Arial</vt:lpstr>
      <vt:lpstr>Book Antiqua</vt:lpstr>
      <vt:lpstr>Calibri</vt:lpstr>
      <vt:lpstr>Times New Roman</vt:lpstr>
      <vt:lpstr>Wingdings</vt:lpstr>
      <vt:lpstr>Strati</vt:lpstr>
      <vt:lpstr>1_Strati</vt:lpstr>
      <vt:lpstr>Provvedimenti e licenziamenti disciplinari</vt:lpstr>
      <vt:lpstr>Presentazione standard di PowerPoint</vt:lpstr>
      <vt:lpstr> </vt:lpstr>
      <vt:lpstr> </vt:lpstr>
      <vt:lpstr> </vt:lpstr>
      <vt:lpstr> </vt:lpstr>
      <vt:lpstr> </vt:lpstr>
      <vt:lpstr>Presentazione standard di PowerPoint</vt:lpstr>
      <vt:lpstr>Presentazione standard di PowerPoint</vt:lpstr>
      <vt:lpstr> </vt:lpstr>
      <vt:lpstr> </vt:lpstr>
      <vt:lpstr> </vt:lpstr>
      <vt:lpstr> </vt:lpstr>
      <vt:lpstr>La sussistenza del fatto materiale contestato</vt:lpstr>
      <vt:lpstr>Quadro di sintesi della tutela da licenziamento</vt:lpstr>
      <vt:lpstr>Principali novità del Jobs Act</vt:lpstr>
      <vt:lpstr>Schema riassuntivo sanzioni nelle tutele crescenti post Decreto Dignità</vt:lpstr>
      <vt:lpstr>Segue:</vt:lpstr>
      <vt:lpstr>Conclusioni</vt:lpstr>
      <vt:lpstr>Conclusioni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Provvedimenti e licenziamenti disciplinari</dc:title>
  <dc:creator>utente58</dc:creator>
  <cp:lastModifiedBy>Cristina</cp:lastModifiedBy>
  <cp:revision>26</cp:revision>
  <dcterms:created xsi:type="dcterms:W3CDTF">2019-04-10T13:08:31Z</dcterms:created>
  <dcterms:modified xsi:type="dcterms:W3CDTF">2019-05-03T07:28:10Z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-953050209</vt:i4>
  </property>
  <property fmtid="{D5CDD505-2E9C-101B-9397-08002B2CF9AE}" pid="3" name="_NewReviewCycle">
    <vt:lpwstr/>
  </property>
  <property fmtid="{D5CDD505-2E9C-101B-9397-08002B2CF9AE}" pid="4" name="_EmailSubject">
    <vt:lpwstr>slides Verona 16/4</vt:lpwstr>
  </property>
  <property fmtid="{D5CDD505-2E9C-101B-9397-08002B2CF9AE}" pid="5" name="_AuthorEmail">
    <vt:lpwstr>c.brunazzo@studiogabellini.it</vt:lpwstr>
  </property>
  <property fmtid="{D5CDD505-2E9C-101B-9397-08002B2CF9AE}" pid="6" name="_AuthorEmailDisplayName">
    <vt:lpwstr>Cinzia Brunazzo</vt:lpwstr>
  </property>
</Properties>
</file>